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61" r:id="rId2"/>
    <p:sldId id="294" r:id="rId3"/>
    <p:sldId id="277" r:id="rId4"/>
    <p:sldId id="258" r:id="rId5"/>
    <p:sldId id="300" r:id="rId6"/>
    <p:sldId id="298" r:id="rId7"/>
    <p:sldId id="301" r:id="rId8"/>
    <p:sldId id="303" r:id="rId9"/>
    <p:sldId id="306" r:id="rId10"/>
    <p:sldId id="307" r:id="rId11"/>
    <p:sldId id="308" r:id="rId12"/>
    <p:sldId id="310" r:id="rId13"/>
    <p:sldId id="311" r:id="rId14"/>
    <p:sldId id="309" r:id="rId15"/>
    <p:sldId id="265" r:id="rId16"/>
    <p:sldId id="266" r:id="rId17"/>
    <p:sldId id="287" r:id="rId18"/>
  </p:sldIdLst>
  <p:sldSz cx="9144000" cy="6858000" type="screen4x3"/>
  <p:notesSz cx="6797675" cy="9926638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ED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834" autoAdjust="0"/>
  </p:normalViewPr>
  <p:slideViewPr>
    <p:cSldViewPr>
      <p:cViewPr varScale="1">
        <p:scale>
          <a:sx n="103" d="100"/>
          <a:sy n="103" d="100"/>
        </p:scale>
        <p:origin x="1854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5E7BD1-433B-4971-B2AA-1BEFE5B52D6B}" type="datetimeFigureOut">
              <a:rPr lang="da-DK" smtClean="0"/>
              <a:t>27-05-2019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6EDCB0-2B72-4D2F-90FB-39A235D99D8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346297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a-DK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6EDCB0-2B72-4D2F-90FB-39A235D99D89}" type="slidenum">
              <a:rPr lang="da-DK" smtClean="0"/>
              <a:t>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265617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6EDCB0-2B72-4D2F-90FB-39A235D99D89}" type="slidenum">
              <a:rPr lang="da-DK" smtClean="0"/>
              <a:t>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222903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65E29-DB79-48CE-8717-C1958E3D2C5C}" type="datetimeFigureOut">
              <a:rPr lang="da-DK" smtClean="0"/>
              <a:t>27-05-2019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AC8FE-902C-4F18-8C6E-BD4C57F9C0D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24731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65E29-DB79-48CE-8717-C1958E3D2C5C}" type="datetimeFigureOut">
              <a:rPr lang="da-DK" smtClean="0"/>
              <a:t>27-05-2019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AC8FE-902C-4F18-8C6E-BD4C57F9C0D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86834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65E29-DB79-48CE-8717-C1958E3D2C5C}" type="datetimeFigureOut">
              <a:rPr lang="da-DK" smtClean="0"/>
              <a:t>27-05-2019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AC8FE-902C-4F18-8C6E-BD4C57F9C0D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136890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ndhold_brø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 txBox="1">
            <a:spLocks/>
          </p:cNvSpPr>
          <p:nvPr userDrawn="1"/>
        </p:nvSpPr>
        <p:spPr>
          <a:xfrm>
            <a:off x="537070" y="1441450"/>
            <a:ext cx="8169275" cy="11557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2400" b="1" i="0" u="none" strike="noStrike" kern="120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itel 1"/>
          <p:cNvSpPr txBox="1">
            <a:spLocks/>
          </p:cNvSpPr>
          <p:nvPr userDrawn="1"/>
        </p:nvSpPr>
        <p:spPr>
          <a:xfrm>
            <a:off x="537070" y="3004877"/>
            <a:ext cx="8169321" cy="284921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endParaRPr kumimoji="0" lang="da-DK" i="0" u="none" strike="noStrike" kern="120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6" name="Titel 7"/>
          <p:cNvSpPr>
            <a:spLocks noGrp="1"/>
          </p:cNvSpPr>
          <p:nvPr>
            <p:ph type="title" hasCustomPrompt="1"/>
          </p:nvPr>
        </p:nvSpPr>
        <p:spPr>
          <a:xfrm>
            <a:off x="571500" y="1300618"/>
            <a:ext cx="8024813" cy="1006704"/>
          </a:xfrm>
          <a:prstGeom prst="rect">
            <a:avLst/>
          </a:prstGeom>
        </p:spPr>
        <p:txBody>
          <a:bodyPr vert="horz"/>
          <a:lstStyle>
            <a:lvl1pPr algn="l">
              <a:defRPr sz="2400" b="1" cap="all">
                <a:solidFill>
                  <a:schemeClr val="accent5"/>
                </a:solidFill>
              </a:defRPr>
            </a:lvl1pPr>
          </a:lstStyle>
          <a:p>
            <a:r>
              <a:rPr lang="da-DK" dirty="0"/>
              <a:t>Klik for at tilføje overskrift</a:t>
            </a:r>
          </a:p>
        </p:txBody>
      </p:sp>
      <p:cxnSp>
        <p:nvCxnSpPr>
          <p:cNvPr id="18" name="Lige forbindelse 17"/>
          <p:cNvCxnSpPr/>
          <p:nvPr userDrawn="1"/>
        </p:nvCxnSpPr>
        <p:spPr>
          <a:xfrm>
            <a:off x="571500" y="2307322"/>
            <a:ext cx="8024813" cy="1588"/>
          </a:xfrm>
          <a:prstGeom prst="line">
            <a:avLst/>
          </a:prstGeom>
          <a:ln w="19050" cap="flat" cmpd="sng" algn="ctr">
            <a:solidFill>
              <a:srgbClr val="B70C0A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195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 b="0" i="1">
                <a:solidFill>
                  <a:schemeClr val="tx1">
                    <a:tint val="75000"/>
                  </a:schemeClr>
                </a:solidFill>
                <a:latin typeface="Georgia"/>
                <a:cs typeface="Georgia"/>
              </a:defRPr>
            </a:lvl1pPr>
          </a:lstStyle>
          <a:p>
            <a:fld id="{E4C9DC62-6EDB-4C41-B125-EA2484FA0FA8}" type="datetime1">
              <a:rPr lang="da-DK" smtClean="0"/>
              <a:pPr/>
              <a:t>27-05-2019</a:t>
            </a:fld>
            <a:endParaRPr lang="da-DK" dirty="0"/>
          </a:p>
        </p:txBody>
      </p:sp>
      <p:sp>
        <p:nvSpPr>
          <p:cNvPr id="2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2179813" y="1954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a-DK" dirty="0"/>
              <a:t>Titel på præsentation</a:t>
            </a:r>
          </a:p>
        </p:txBody>
      </p:sp>
      <p:sp>
        <p:nvSpPr>
          <p:cNvPr id="2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195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E7F35-4014-474E-AE9C-B50E9883F264}" type="slidenum">
              <a:rPr lang="da-DK" smtClean="0"/>
              <a:pPr/>
              <a:t>‹nr.›</a:t>
            </a:fld>
            <a:endParaRPr lang="da-DK" dirty="0"/>
          </a:p>
        </p:txBody>
      </p:sp>
      <p:cxnSp>
        <p:nvCxnSpPr>
          <p:cNvPr id="27" name="Lige forbindelse 26"/>
          <p:cNvCxnSpPr/>
          <p:nvPr userDrawn="1"/>
        </p:nvCxnSpPr>
        <p:spPr>
          <a:xfrm>
            <a:off x="1899322" y="6387103"/>
            <a:ext cx="6696991" cy="1588"/>
          </a:xfrm>
          <a:prstGeom prst="line">
            <a:avLst/>
          </a:prstGeom>
          <a:ln w="6350" cap="flat" cmpd="sng" algn="ctr">
            <a:solidFill>
              <a:srgbClr val="B70C0A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8" name="Billede 27" descr="LOGO_Midttrafik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6053383"/>
            <a:ext cx="1196638" cy="412386"/>
          </a:xfrm>
          <a:prstGeom prst="rect">
            <a:avLst/>
          </a:prstGeom>
        </p:spPr>
      </p:pic>
      <p:sp>
        <p:nvSpPr>
          <p:cNvPr id="29" name="Pladsholder til tekst 18"/>
          <p:cNvSpPr>
            <a:spLocks noGrp="1"/>
          </p:cNvSpPr>
          <p:nvPr>
            <p:ph type="body" sz="quarter" idx="19" hasCustomPrompt="1"/>
          </p:nvPr>
        </p:nvSpPr>
        <p:spPr>
          <a:xfrm>
            <a:off x="571500" y="2569228"/>
            <a:ext cx="8024813" cy="3130914"/>
          </a:xfrm>
          <a:prstGeom prst="rect">
            <a:avLst/>
          </a:prstGeom>
        </p:spPr>
        <p:txBody>
          <a:bodyPr vert="horz"/>
          <a:lstStyle>
            <a:lvl1pPr>
              <a:buNone/>
              <a:defRPr sz="1800"/>
            </a:lvl1pPr>
            <a:lvl2pPr marL="0" indent="-270000">
              <a:spcBef>
                <a:spcPts val="432"/>
              </a:spcBef>
              <a:buFont typeface="Lucida Grande"/>
              <a:buChar char="•"/>
              <a:defRPr sz="1800"/>
            </a:lvl2pPr>
            <a:lvl3pPr marL="540000" indent="-288000"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da-DK" dirty="0"/>
              <a:t>Klik for at redigere teksten</a:t>
            </a:r>
          </a:p>
          <a:p>
            <a:pPr lvl="1"/>
            <a:r>
              <a:rPr lang="da-DK" dirty="0"/>
              <a:t>Første niveau</a:t>
            </a:r>
          </a:p>
        </p:txBody>
      </p:sp>
    </p:spTree>
    <p:extLst>
      <p:ext uri="{BB962C8B-B14F-4D97-AF65-F5344CB8AC3E}">
        <p14:creationId xmlns:p14="http://schemas.microsoft.com/office/powerpoint/2010/main" val="23126869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orside_rød_splas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B70C0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>
              <a:solidFill>
                <a:srgbClr val="B70C0A"/>
              </a:solidFill>
            </a:endParaRPr>
          </a:p>
        </p:txBody>
      </p:sp>
      <p:sp>
        <p:nvSpPr>
          <p:cNvPr id="7" name="Titel 7"/>
          <p:cNvSpPr>
            <a:spLocks noGrp="1"/>
          </p:cNvSpPr>
          <p:nvPr>
            <p:ph type="title" hasCustomPrompt="1"/>
          </p:nvPr>
        </p:nvSpPr>
        <p:spPr>
          <a:xfrm>
            <a:off x="537070" y="1455738"/>
            <a:ext cx="8149730" cy="1143000"/>
          </a:xfrm>
          <a:prstGeom prst="rect">
            <a:avLst/>
          </a:prstGeom>
        </p:spPr>
        <p:txBody>
          <a:bodyPr vert="horz"/>
          <a:lstStyle>
            <a:lvl1pPr algn="l">
              <a:lnSpc>
                <a:spcPts val="6500"/>
              </a:lnSpc>
              <a:defRPr sz="6500" b="1" cap="all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Klik for at </a:t>
            </a:r>
            <a:br>
              <a:rPr lang="da-DK" dirty="0"/>
            </a:br>
            <a:r>
              <a:rPr lang="da-DK" dirty="0"/>
              <a:t>redigere TITLEN</a:t>
            </a:r>
          </a:p>
        </p:txBody>
      </p:sp>
      <p:sp>
        <p:nvSpPr>
          <p:cNvPr id="9" name="Ellipse 8"/>
          <p:cNvSpPr>
            <a:spLocks/>
          </p:cNvSpPr>
          <p:nvPr userDrawn="1"/>
        </p:nvSpPr>
        <p:spPr>
          <a:xfrm>
            <a:off x="6350000" y="3793350"/>
            <a:ext cx="2133600" cy="2133600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b="1" dirty="0">
              <a:solidFill>
                <a:schemeClr val="accent4"/>
              </a:solidFill>
            </a:endParaRPr>
          </a:p>
        </p:txBody>
      </p:sp>
      <p:sp>
        <p:nvSpPr>
          <p:cNvPr id="10" name="Pladsholder til tekst 24"/>
          <p:cNvSpPr>
            <a:spLocks noGrp="1"/>
          </p:cNvSpPr>
          <p:nvPr>
            <p:ph type="body" sz="quarter" idx="14" hasCustomPrompt="1"/>
          </p:nvPr>
        </p:nvSpPr>
        <p:spPr>
          <a:xfrm>
            <a:off x="6146800" y="3416300"/>
            <a:ext cx="2540000" cy="2870199"/>
          </a:xfrm>
          <a:prstGeom prst="rect">
            <a:avLst/>
          </a:prstGeom>
        </p:spPr>
        <p:txBody>
          <a:bodyPr vert="horz" anchor="ctr"/>
          <a:lstStyle>
            <a:lvl1pPr algn="ctr">
              <a:lnSpc>
                <a:spcPts val="2000"/>
              </a:lnSpc>
              <a:buFont typeface="Arial"/>
              <a:buNone/>
              <a:defRPr sz="2000" b="1">
                <a:solidFill>
                  <a:schemeClr val="bg1"/>
                </a:solidFill>
              </a:defRPr>
            </a:lvl1pPr>
            <a:lvl2pPr>
              <a:lnSpc>
                <a:spcPts val="2740"/>
              </a:lnSpc>
              <a:buNone/>
              <a:defRPr/>
            </a:lvl2pPr>
            <a:lvl3pPr>
              <a:lnSpc>
                <a:spcPts val="2740"/>
              </a:lnSpc>
              <a:buNone/>
              <a:defRPr/>
            </a:lvl3pPr>
            <a:lvl4pPr>
              <a:lnSpc>
                <a:spcPts val="2740"/>
              </a:lnSpc>
              <a:buNone/>
              <a:defRPr/>
            </a:lvl4pPr>
            <a:lvl5pPr>
              <a:lnSpc>
                <a:spcPts val="2740"/>
              </a:lnSpc>
              <a:buNone/>
              <a:defRPr/>
            </a:lvl5pPr>
          </a:lstStyle>
          <a:p>
            <a:pPr lvl="0"/>
            <a:r>
              <a:rPr lang="da-DK" dirty="0"/>
              <a:t>REDIGER</a:t>
            </a:r>
          </a:p>
          <a:p>
            <a:pPr lvl="0"/>
            <a:r>
              <a:rPr lang="da-DK" dirty="0"/>
              <a:t>SPLASH</a:t>
            </a:r>
          </a:p>
        </p:txBody>
      </p:sp>
      <p:sp>
        <p:nvSpPr>
          <p:cNvPr id="12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195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 b="0" i="1">
                <a:solidFill>
                  <a:schemeClr val="bg1"/>
                </a:solidFill>
                <a:latin typeface="Georgia"/>
                <a:cs typeface="Georgia"/>
              </a:defRPr>
            </a:lvl1pPr>
          </a:lstStyle>
          <a:p>
            <a:fld id="{E4C9DC62-6EDB-4C41-B125-EA2484FA0FA8}" type="datetime1">
              <a:rPr lang="da-DK" smtClean="0"/>
              <a:pPr/>
              <a:t>27-05-2019</a:t>
            </a:fld>
            <a:endParaRPr lang="da-DK" dirty="0"/>
          </a:p>
        </p:txBody>
      </p:sp>
      <p:pic>
        <p:nvPicPr>
          <p:cNvPr id="13" name="Billede 12" descr="LOGO_Midttrafik_hvid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3663" y="5721468"/>
            <a:ext cx="2180937" cy="750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2654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65E29-DB79-48CE-8717-C1958E3D2C5C}" type="datetimeFigureOut">
              <a:rPr lang="da-DK" smtClean="0"/>
              <a:t>27-05-2019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AC8FE-902C-4F18-8C6E-BD4C57F9C0D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50683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65E29-DB79-48CE-8717-C1958E3D2C5C}" type="datetimeFigureOut">
              <a:rPr lang="da-DK" smtClean="0"/>
              <a:t>27-05-2019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AC8FE-902C-4F18-8C6E-BD4C57F9C0D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45648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65E29-DB79-48CE-8717-C1958E3D2C5C}" type="datetimeFigureOut">
              <a:rPr lang="da-DK" smtClean="0"/>
              <a:t>27-05-2019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AC8FE-902C-4F18-8C6E-BD4C57F9C0D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83727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65E29-DB79-48CE-8717-C1958E3D2C5C}" type="datetimeFigureOut">
              <a:rPr lang="da-DK" smtClean="0"/>
              <a:t>27-05-2019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AC8FE-902C-4F18-8C6E-BD4C57F9C0D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49160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65E29-DB79-48CE-8717-C1958E3D2C5C}" type="datetimeFigureOut">
              <a:rPr lang="da-DK" smtClean="0"/>
              <a:t>27-05-2019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AC8FE-902C-4F18-8C6E-BD4C57F9C0D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25332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65E29-DB79-48CE-8717-C1958E3D2C5C}" type="datetimeFigureOut">
              <a:rPr lang="da-DK" smtClean="0"/>
              <a:t>27-05-2019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AC8FE-902C-4F18-8C6E-BD4C57F9C0D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44536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65E29-DB79-48CE-8717-C1958E3D2C5C}" type="datetimeFigureOut">
              <a:rPr lang="da-DK" smtClean="0"/>
              <a:t>27-05-2019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AC8FE-902C-4F18-8C6E-BD4C57F9C0D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59207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65E29-DB79-48CE-8717-C1958E3D2C5C}" type="datetimeFigureOut">
              <a:rPr lang="da-DK" smtClean="0"/>
              <a:t>27-05-2019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AC8FE-902C-4F18-8C6E-BD4C57F9C0D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91873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065E29-DB79-48CE-8717-C1958E3D2C5C}" type="datetimeFigureOut">
              <a:rPr lang="da-DK" smtClean="0"/>
              <a:t>27-05-2019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DAC8FE-902C-4F18-8C6E-BD4C57F9C0D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1261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el 1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da-DK" dirty="0"/>
            </a:br>
            <a:r>
              <a:rPr lang="da-DK" dirty="0"/>
              <a:t>Midttrafik</a:t>
            </a:r>
            <a:br>
              <a:rPr lang="da-DK" dirty="0"/>
            </a:br>
            <a:r>
              <a:rPr lang="da-DK" sz="4400" dirty="0"/>
              <a:t>Flextrafik</a:t>
            </a:r>
            <a:br>
              <a:rPr lang="da-DK" dirty="0"/>
            </a:br>
            <a:endParaRPr lang="da-DK" dirty="0"/>
          </a:p>
        </p:txBody>
      </p:sp>
      <p:sp>
        <p:nvSpPr>
          <p:cNvPr id="2" name="Pladsholder til tekst 1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r>
              <a:rPr lang="da-DK" sz="1600" dirty="0"/>
              <a:t>Borgermøde Favrskov Kommune 28. september 2017</a:t>
            </a:r>
          </a:p>
        </p:txBody>
      </p:sp>
      <p:sp>
        <p:nvSpPr>
          <p:cNvPr id="4" name="Ellipse 3"/>
          <p:cNvSpPr/>
          <p:nvPr/>
        </p:nvSpPr>
        <p:spPr>
          <a:xfrm>
            <a:off x="5724128" y="3645024"/>
            <a:ext cx="3024336" cy="2592287"/>
          </a:xfrm>
          <a:prstGeom prst="ellipse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a-DK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Fagligt Forum </a:t>
            </a:r>
            <a:br>
              <a:rPr lang="da-DK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da-DK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4. juni 2019</a:t>
            </a:r>
            <a:endParaRPr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19033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0D835D-619F-48D2-A2AF-9F8180731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>
                <a:solidFill>
                  <a:schemeClr val="tx1"/>
                </a:solidFill>
              </a:rPr>
              <a:t>Flexbus – Tilfredshedsundersøgelse</a:t>
            </a:r>
            <a:br>
              <a:rPr lang="da-DK" dirty="0">
                <a:solidFill>
                  <a:schemeClr val="tx1"/>
                </a:solidFill>
              </a:rPr>
            </a:br>
            <a:r>
              <a:rPr lang="da-DK" sz="2000" dirty="0">
                <a:solidFill>
                  <a:schemeClr val="tx1"/>
                </a:solidFill>
              </a:rPr>
              <a:t>Baggrundsinformation</a:t>
            </a:r>
            <a:endParaRPr lang="da-DK" dirty="0"/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BE4E333D-6553-46A0-8D62-5DA3654B085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202"/>
          <a:stretch/>
        </p:blipFill>
        <p:spPr>
          <a:xfrm>
            <a:off x="1678281" y="2420888"/>
            <a:ext cx="5787438" cy="3755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0676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0D835D-619F-48D2-A2AF-9F8180731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>
                <a:solidFill>
                  <a:schemeClr val="tx1"/>
                </a:solidFill>
              </a:rPr>
              <a:t>Flexbus – Tilfredshedsundersøgelse</a:t>
            </a:r>
            <a:br>
              <a:rPr lang="da-DK" dirty="0">
                <a:solidFill>
                  <a:schemeClr val="tx1"/>
                </a:solidFill>
              </a:rPr>
            </a:br>
            <a:r>
              <a:rPr lang="da-DK" sz="2000" dirty="0">
                <a:solidFill>
                  <a:schemeClr val="tx1"/>
                </a:solidFill>
              </a:rPr>
              <a:t>Hovedkonklusioner</a:t>
            </a:r>
            <a:endParaRPr lang="da-DK" dirty="0"/>
          </a:p>
        </p:txBody>
      </p:sp>
      <p:pic>
        <p:nvPicPr>
          <p:cNvPr id="6" name="Billede 5">
            <a:extLst>
              <a:ext uri="{FF2B5EF4-FFF2-40B4-BE49-F238E27FC236}">
                <a16:creationId xmlns:a16="http://schemas.microsoft.com/office/drawing/2014/main" id="{9080A526-228D-4550-9440-5C14EE9C9FF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68"/>
          <a:stretch/>
        </p:blipFill>
        <p:spPr>
          <a:xfrm>
            <a:off x="572108" y="2307322"/>
            <a:ext cx="8093578" cy="3569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37280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0D835D-619F-48D2-A2AF-9F8180731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>
                <a:solidFill>
                  <a:schemeClr val="tx1"/>
                </a:solidFill>
              </a:rPr>
              <a:t>Flexbus – Tilfredshedsundersøgelse</a:t>
            </a:r>
            <a:br>
              <a:rPr lang="da-DK" dirty="0">
                <a:solidFill>
                  <a:schemeClr val="tx1"/>
                </a:solidFill>
              </a:rPr>
            </a:br>
            <a:r>
              <a:rPr lang="da-DK" sz="2000" dirty="0">
                <a:solidFill>
                  <a:schemeClr val="tx1"/>
                </a:solidFill>
              </a:rPr>
              <a:t>tilfredshed</a:t>
            </a:r>
            <a:endParaRPr lang="da-DK" dirty="0"/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BE6132B8-18B0-46B1-BA56-038DC3A6A8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2483230"/>
            <a:ext cx="8416801" cy="3682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80359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0D835D-619F-48D2-A2AF-9F8180731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>
                <a:solidFill>
                  <a:schemeClr val="tx1"/>
                </a:solidFill>
              </a:rPr>
              <a:t>Flexbus – Tilfredshedsundersøgelse</a:t>
            </a:r>
            <a:br>
              <a:rPr lang="da-DK" dirty="0">
                <a:solidFill>
                  <a:schemeClr val="tx1"/>
                </a:solidFill>
              </a:rPr>
            </a:br>
            <a:r>
              <a:rPr lang="da-DK" sz="2000" dirty="0">
                <a:solidFill>
                  <a:schemeClr val="tx1"/>
                </a:solidFill>
              </a:rPr>
              <a:t>Åbne svar</a:t>
            </a:r>
            <a:endParaRPr lang="da-DK" dirty="0"/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E6D39148-2345-4F56-9F11-A0B7FEDD07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2719" y="2489726"/>
            <a:ext cx="4059281" cy="3067656"/>
          </a:xfrm>
          <a:prstGeom prst="rect">
            <a:avLst/>
          </a:prstGeom>
        </p:spPr>
      </p:pic>
      <p:pic>
        <p:nvPicPr>
          <p:cNvPr id="5" name="Billede 4">
            <a:extLst>
              <a:ext uri="{FF2B5EF4-FFF2-40B4-BE49-F238E27FC236}">
                <a16:creationId xmlns:a16="http://schemas.microsoft.com/office/drawing/2014/main" id="{4677710F-AECA-4909-B069-498E4BECB9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17983" y="3031348"/>
            <a:ext cx="3798328" cy="3038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87087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0D835D-619F-48D2-A2AF-9F8180731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>
                <a:solidFill>
                  <a:schemeClr val="tx1"/>
                </a:solidFill>
              </a:rPr>
              <a:t>Flexbus – kvantitativ undersøgelse</a:t>
            </a:r>
            <a:endParaRPr lang="da-DK" dirty="0"/>
          </a:p>
        </p:txBody>
      </p:sp>
      <p:sp>
        <p:nvSpPr>
          <p:cNvPr id="4" name="Pladsholder til tekst 2">
            <a:extLst>
              <a:ext uri="{FF2B5EF4-FFF2-40B4-BE49-F238E27FC236}">
                <a16:creationId xmlns:a16="http://schemas.microsoft.com/office/drawing/2014/main" id="{01105346-4AF4-4FA6-98E1-68846AB78F00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71500" y="2569228"/>
            <a:ext cx="8024813" cy="3380052"/>
          </a:xfrm>
        </p:spPr>
        <p:txBody>
          <a:bodyPr>
            <a:normAutofit fontScale="92500"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400" dirty="0"/>
              <a:t>Statistisk analyse af samtlige bestilte ture i 2018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a-DK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400" dirty="0"/>
              <a:t>Formål: Få mere viden om produktet i forhold til at kunne levere kompetent rådgivning til vores ejere. Er der et mønster i benyttelsen af Flexbus indenfor forskellige kategorier?</a:t>
            </a:r>
          </a:p>
          <a:p>
            <a:pPr marL="0" indent="0"/>
            <a:endParaRPr lang="da-DK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400" dirty="0"/>
              <a:t>Alle bestilte ture i 2018 indgår i undersøgelsen (9.737 )</a:t>
            </a:r>
          </a:p>
          <a:p>
            <a:pPr marL="0" indent="0"/>
            <a:endParaRPr lang="da-DK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400" dirty="0"/>
              <a:t>37 ruter med Flexbus, heraf 8 ‘rene’ </a:t>
            </a:r>
            <a:r>
              <a:rPr lang="da-DK" sz="2400" dirty="0" err="1"/>
              <a:t>Flexbusstrækninger</a:t>
            </a:r>
            <a:endParaRPr lang="da-DK" sz="2400" dirty="0"/>
          </a:p>
        </p:txBody>
      </p:sp>
    </p:spTree>
    <p:extLst>
      <p:ext uri="{BB962C8B-B14F-4D97-AF65-F5344CB8AC3E}">
        <p14:creationId xmlns:p14="http://schemas.microsoft.com/office/powerpoint/2010/main" val="16697951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9537A62D-9EB0-43A2-B642-FA5A0DA07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>
                <a:solidFill>
                  <a:schemeClr val="tx1"/>
                </a:solidFill>
              </a:rPr>
              <a:t>Flexbus - Kvantitativ undersøgelse</a:t>
            </a:r>
          </a:p>
        </p:txBody>
      </p:sp>
      <p:pic>
        <p:nvPicPr>
          <p:cNvPr id="3" name="Billede 2">
            <a:extLst>
              <a:ext uri="{FF2B5EF4-FFF2-40B4-BE49-F238E27FC236}">
                <a16:creationId xmlns:a16="http://schemas.microsoft.com/office/drawing/2014/main" id="{4EE6CB5E-C6C6-40FA-B110-43DB4E2F472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8774"/>
          <a:stretch/>
        </p:blipFill>
        <p:spPr>
          <a:xfrm>
            <a:off x="640599" y="2924945"/>
            <a:ext cx="8107865" cy="2088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61873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9537A62D-9EB0-43A2-B642-FA5A0DA07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>
                <a:solidFill>
                  <a:schemeClr val="tx1"/>
                </a:solidFill>
              </a:rPr>
              <a:t>Flexbus - Kvantitativ undersøgelse</a:t>
            </a:r>
          </a:p>
        </p:txBody>
      </p:sp>
      <p:pic>
        <p:nvPicPr>
          <p:cNvPr id="7" name="Billede 6">
            <a:extLst>
              <a:ext uri="{FF2B5EF4-FFF2-40B4-BE49-F238E27FC236}">
                <a16:creationId xmlns:a16="http://schemas.microsoft.com/office/drawing/2014/main" id="{19AC0880-96F1-49F5-89C3-780EDE32FF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917" y="2557640"/>
            <a:ext cx="7729978" cy="1175283"/>
          </a:xfrm>
          <a:prstGeom prst="rect">
            <a:avLst/>
          </a:prstGeom>
        </p:spPr>
      </p:pic>
      <p:sp>
        <p:nvSpPr>
          <p:cNvPr id="8" name="Rektangel 7">
            <a:extLst>
              <a:ext uri="{FF2B5EF4-FFF2-40B4-BE49-F238E27FC236}">
                <a16:creationId xmlns:a16="http://schemas.microsoft.com/office/drawing/2014/main" id="{4F1B6266-D55D-456D-85AB-BEC62413B7D2}"/>
              </a:ext>
            </a:extLst>
          </p:cNvPr>
          <p:cNvSpPr/>
          <p:nvPr/>
        </p:nvSpPr>
        <p:spPr>
          <a:xfrm>
            <a:off x="834272" y="3926166"/>
            <a:ext cx="7501859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da-DK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Store rutevariationer: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da-DK" dirty="0">
                <a:ea typeface="Times New Roman" panose="02020603050405020304" pitchFamily="18" charset="0"/>
                <a:cs typeface="Times New Roman" panose="02020603050405020304" pitchFamily="18" charset="0"/>
              </a:rPr>
              <a:t>På 15 af ruterne udførtes mindre end 5 % af de tilbudte ture</a:t>
            </a:r>
            <a:br>
              <a:rPr lang="da-DK" dirty="0"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da-DK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da-DK" dirty="0">
                <a:ea typeface="Times New Roman" panose="02020603050405020304" pitchFamily="18" charset="0"/>
                <a:cs typeface="Times New Roman" panose="02020603050405020304" pitchFamily="18" charset="0"/>
              </a:rPr>
              <a:t>På 5 af ruterne udførtes mere end 20 % af de tilbudte ture</a:t>
            </a:r>
            <a:br>
              <a:rPr lang="da-DK" dirty="0"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da-DK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da-DK" dirty="0">
                <a:ea typeface="Times New Roman" panose="02020603050405020304" pitchFamily="18" charset="0"/>
                <a:cs typeface="Times New Roman" panose="02020603050405020304" pitchFamily="18" charset="0"/>
              </a:rPr>
              <a:t>På den mest benyttede rute udførtes 63 % af de tilbudte ture</a:t>
            </a:r>
          </a:p>
          <a:p>
            <a:pPr>
              <a:spcAft>
                <a:spcPts val="0"/>
              </a:spcAft>
            </a:pPr>
            <a:r>
              <a:rPr lang="da-DK" sz="1000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3782692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itel 5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 dirty="0">
              <a:solidFill>
                <a:schemeClr val="tx1"/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fld id="{B0CE7F35-4014-474E-AE9C-B50E9883F264}" type="slidenum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da-DK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2179813" y="1954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a-DK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14" descr="http://www.headhunting.gl/attached/095651100629185584134047000/det,_du_s%C3%B8g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63650"/>
            <a:ext cx="9180513" cy="559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59711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17D348-F5B9-4D23-9059-556071843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>
                <a:solidFill>
                  <a:schemeClr val="tx1"/>
                </a:solidFill>
              </a:rPr>
              <a:t>Agenda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1FF43E25-0240-40E2-B6BB-C6D4924B70C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71501" y="2348880"/>
            <a:ext cx="4864596" cy="3351262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da-DK" sz="2200" dirty="0"/>
              <a:t>Flextrafik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a-DK" sz="2200" dirty="0"/>
              <a:t>Flextur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a-DK" sz="2200" dirty="0"/>
              <a:t>Flexbus</a:t>
            </a:r>
          </a:p>
          <a:p>
            <a:pPr lvl="2"/>
            <a:r>
              <a:rPr lang="da-DK" sz="2200" dirty="0"/>
              <a:t>Flexbus – Generelt</a:t>
            </a:r>
          </a:p>
          <a:p>
            <a:pPr lvl="2"/>
            <a:r>
              <a:rPr lang="da-DK" sz="2200" dirty="0"/>
              <a:t>Flexbus – Tilfredshedsundersøgelse</a:t>
            </a:r>
          </a:p>
          <a:p>
            <a:pPr lvl="2"/>
            <a:r>
              <a:rPr lang="da-DK" sz="2200" dirty="0"/>
              <a:t>Flexbus – Kvantitativ undersøgelse</a:t>
            </a:r>
          </a:p>
          <a:p>
            <a:pPr lvl="1"/>
            <a:r>
              <a:rPr lang="da-DK" sz="2200" dirty="0"/>
              <a:t>Spørgsmål</a:t>
            </a:r>
          </a:p>
        </p:txBody>
      </p:sp>
    </p:spTree>
    <p:extLst>
      <p:ext uri="{BB962C8B-B14F-4D97-AF65-F5344CB8AC3E}">
        <p14:creationId xmlns:p14="http://schemas.microsoft.com/office/powerpoint/2010/main" val="267295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el 1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4400" dirty="0"/>
              <a:t>flextrafik</a:t>
            </a:r>
            <a:endParaRPr lang="da-DK" dirty="0"/>
          </a:p>
        </p:txBody>
      </p:sp>
      <p:sp>
        <p:nvSpPr>
          <p:cNvPr id="2" name="Pladsholder til tekst 1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r>
              <a:rPr lang="da-DK" sz="1600" dirty="0"/>
              <a:t>Borgermøde Favrskov Kommune 28. september 2017</a:t>
            </a:r>
          </a:p>
          <a:p>
            <a:endParaRPr lang="da-DK" sz="1800" dirty="0"/>
          </a:p>
        </p:txBody>
      </p:sp>
      <p:sp>
        <p:nvSpPr>
          <p:cNvPr id="4" name="Ellipse 3"/>
          <p:cNvSpPr/>
          <p:nvPr/>
        </p:nvSpPr>
        <p:spPr>
          <a:xfrm>
            <a:off x="5724128" y="3645024"/>
            <a:ext cx="3024336" cy="2592287"/>
          </a:xfrm>
          <a:prstGeom prst="ellipse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a-DK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Borgermøde,</a:t>
            </a:r>
            <a:br>
              <a:rPr lang="da-DK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da-DK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Brædstrup den. 19. </a:t>
            </a:r>
            <a:br>
              <a:rPr lang="da-DK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da-DK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februar 2019</a:t>
            </a:r>
            <a:endParaRPr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98552761-ECA8-4E1C-BFE2-4880874FCF5D}"/>
              </a:ext>
            </a:extLst>
          </p:cNvPr>
          <p:cNvSpPr/>
          <p:nvPr/>
        </p:nvSpPr>
        <p:spPr>
          <a:xfrm>
            <a:off x="5724128" y="3645023"/>
            <a:ext cx="3024336" cy="2592287"/>
          </a:xfrm>
          <a:prstGeom prst="ellipse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a-DK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Fagligt Forum </a:t>
            </a:r>
            <a:br>
              <a:rPr lang="da-DK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da-DK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4. juni 2019</a:t>
            </a:r>
            <a:endParaRPr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04906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>
                <a:solidFill>
                  <a:schemeClr val="tx1"/>
                </a:solidFill>
              </a:rPr>
              <a:t>Flextrafik</a:t>
            </a:r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0CE7F35-4014-474E-AE9C-B50E9883F264}" type="slidenum">
              <a:rPr lang="da-DK" smtClean="0"/>
              <a:pPr/>
              <a:t>4</a:t>
            </a:fld>
            <a:endParaRPr lang="da-DK" dirty="0"/>
          </a:p>
        </p:txBody>
      </p:sp>
      <p:sp>
        <p:nvSpPr>
          <p:cNvPr id="6" name="Pladsholder til tekst 5"/>
          <p:cNvSpPr>
            <a:spLocks noGrp="1"/>
          </p:cNvSpPr>
          <p:nvPr>
            <p:ph type="body" sz="quarter" idx="19"/>
          </p:nvPr>
        </p:nvSpPr>
        <p:spPr>
          <a:xfrm>
            <a:off x="571500" y="2564904"/>
            <a:ext cx="3640459" cy="3600400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200" dirty="0"/>
              <a:t>En samlet folder omkring Flextur, Flexbus og Plustur</a:t>
            </a:r>
          </a:p>
          <a:p>
            <a:pPr marL="482850" lvl="2" indent="-285750"/>
            <a:r>
              <a:rPr lang="da-DK" sz="2200" dirty="0"/>
              <a:t>Klar medio juni</a:t>
            </a:r>
            <a:br>
              <a:rPr lang="da-DK" sz="2200" dirty="0"/>
            </a:br>
            <a:endParaRPr lang="da-DK" sz="2200" dirty="0"/>
          </a:p>
          <a:p>
            <a:pPr marL="285750" lvl="1" indent="-285750"/>
            <a:r>
              <a:rPr lang="da-DK" sz="2200" dirty="0"/>
              <a:t>Instruktionsvideoer på Midttrafiks hjemmeside til online- og app-bestilling</a:t>
            </a:r>
          </a:p>
        </p:txBody>
      </p:sp>
      <p:pic>
        <p:nvPicPr>
          <p:cNvPr id="7" name="Picture 2" descr="H:\Direktionssekretariatet\Markedsføring\2017 projekter og opgaver\Flextrafik billeder web optimeret\Flextur\2015.11.26-Midttrafik34314.jpg">
            <a:extLst>
              <a:ext uri="{FF2B5EF4-FFF2-40B4-BE49-F238E27FC236}">
                <a16:creationId xmlns:a16="http://schemas.microsoft.com/office/drawing/2014/main" id="{FDDBF5FA-0665-4E0B-BAB0-117281EF116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386" b="5844"/>
          <a:stretch/>
        </p:blipFill>
        <p:spPr bwMode="auto">
          <a:xfrm>
            <a:off x="4572000" y="2375407"/>
            <a:ext cx="3888432" cy="39793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0087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el 1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da-DK" dirty="0"/>
            </a:br>
            <a:r>
              <a:rPr lang="da-DK" sz="4400" dirty="0"/>
              <a:t>Flextur</a:t>
            </a:r>
            <a:endParaRPr lang="da-DK" dirty="0"/>
          </a:p>
        </p:txBody>
      </p:sp>
      <p:sp>
        <p:nvSpPr>
          <p:cNvPr id="2" name="Pladsholder til tekst 1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r>
              <a:rPr lang="da-DK" sz="1600" dirty="0"/>
              <a:t>Borgermøde Favrskov Kommune 28. september 2017</a:t>
            </a:r>
          </a:p>
          <a:p>
            <a:endParaRPr lang="da-DK" sz="1800" dirty="0"/>
          </a:p>
        </p:txBody>
      </p:sp>
      <p:sp>
        <p:nvSpPr>
          <p:cNvPr id="4" name="Ellipse 3"/>
          <p:cNvSpPr/>
          <p:nvPr/>
        </p:nvSpPr>
        <p:spPr>
          <a:xfrm>
            <a:off x="5724128" y="3645024"/>
            <a:ext cx="3024336" cy="2592287"/>
          </a:xfrm>
          <a:prstGeom prst="ellipse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a-DK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Borgermøde,</a:t>
            </a:r>
            <a:br>
              <a:rPr lang="da-DK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da-DK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Brædstrup den. 19. </a:t>
            </a:r>
            <a:br>
              <a:rPr lang="da-DK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da-DK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februar 2019</a:t>
            </a:r>
            <a:endParaRPr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98552761-ECA8-4E1C-BFE2-4880874FCF5D}"/>
              </a:ext>
            </a:extLst>
          </p:cNvPr>
          <p:cNvSpPr/>
          <p:nvPr/>
        </p:nvSpPr>
        <p:spPr>
          <a:xfrm>
            <a:off x="5724128" y="3645023"/>
            <a:ext cx="3024336" cy="2592287"/>
          </a:xfrm>
          <a:prstGeom prst="ellipse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a-DK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Fagligt Forum </a:t>
            </a:r>
            <a:br>
              <a:rPr lang="da-DK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da-DK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4. juni 2019</a:t>
            </a:r>
            <a:endParaRPr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49390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71501" y="1300618"/>
            <a:ext cx="6304755" cy="1006704"/>
          </a:xfrm>
        </p:spPr>
        <p:txBody>
          <a:bodyPr/>
          <a:lstStyle/>
          <a:p>
            <a:r>
              <a:rPr lang="da-DK" dirty="0">
                <a:solidFill>
                  <a:schemeClr val="tx1"/>
                </a:solidFill>
              </a:rPr>
              <a:t>Flextur</a:t>
            </a:r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0CE7F35-4014-474E-AE9C-B50E9883F264}" type="slidenum">
              <a:rPr lang="da-DK" smtClean="0"/>
              <a:pPr/>
              <a:t>6</a:t>
            </a:fld>
            <a:endParaRPr lang="da-DK" dirty="0"/>
          </a:p>
        </p:txBody>
      </p:sp>
      <p:sp>
        <p:nvSpPr>
          <p:cNvPr id="6" name="Pladsholder til tekst 5"/>
          <p:cNvSpPr>
            <a:spLocks noGrp="1"/>
          </p:cNvSpPr>
          <p:nvPr>
            <p:ph type="body" sz="quarter" idx="19"/>
          </p:nvPr>
        </p:nvSpPr>
        <p:spPr>
          <a:xfrm>
            <a:off x="571501" y="2307322"/>
            <a:ext cx="4000499" cy="4074006"/>
          </a:xfrm>
        </p:spPr>
        <p:txBody>
          <a:bodyPr>
            <a:normAutofit lnSpcReduction="10000"/>
          </a:bodyPr>
          <a:lstStyle/>
          <a:p>
            <a:pPr marL="285750" lvl="1" indent="-285750"/>
            <a:r>
              <a:rPr lang="da-DK" sz="2200" dirty="0"/>
              <a:t>Syddjurs Kommune:</a:t>
            </a:r>
            <a:br>
              <a:rPr lang="da-DK" sz="2200" dirty="0"/>
            </a:br>
            <a:r>
              <a:rPr lang="da-DK" sz="2200" dirty="0"/>
              <a:t>Flextur Ung pr. 1. august 2019</a:t>
            </a:r>
            <a:br>
              <a:rPr lang="da-DK" sz="2200" dirty="0"/>
            </a:br>
            <a:endParaRPr lang="da-DK" sz="2200" dirty="0"/>
          </a:p>
          <a:p>
            <a:pPr marL="285750" lvl="1" indent="-285750"/>
            <a:r>
              <a:rPr lang="da-DK" sz="2200" dirty="0"/>
              <a:t>Norddjurs Kommune: </a:t>
            </a:r>
            <a:br>
              <a:rPr lang="da-DK" sz="2200" dirty="0"/>
            </a:br>
            <a:r>
              <a:rPr lang="da-DK" sz="2200" dirty="0"/>
              <a:t>Flextur-takstændring pr. 1. januar 2019 </a:t>
            </a:r>
          </a:p>
          <a:p>
            <a:pPr marL="825750" lvl="2" indent="-285750"/>
            <a:r>
              <a:rPr lang="da-DK" sz="2200" dirty="0"/>
              <a:t>Fra 4kr./km til 7kr./km</a:t>
            </a:r>
            <a:br>
              <a:rPr lang="da-DK" sz="2200" dirty="0"/>
            </a:br>
            <a:endParaRPr lang="da-DK" sz="2200" dirty="0"/>
          </a:p>
          <a:p>
            <a:pPr marL="285750" lvl="1" indent="-285750"/>
            <a:r>
              <a:rPr lang="da-DK" sz="2200" dirty="0"/>
              <a:t>Struer Kommune: </a:t>
            </a:r>
            <a:br>
              <a:rPr lang="da-DK" sz="2200" dirty="0"/>
            </a:br>
            <a:r>
              <a:rPr lang="da-DK" sz="2200" dirty="0"/>
              <a:t>Flextur-takstændring pr. 1. juni 2019 </a:t>
            </a:r>
          </a:p>
          <a:p>
            <a:pPr marL="825750" lvl="2" indent="-285750"/>
            <a:r>
              <a:rPr lang="da-DK" sz="2200" dirty="0"/>
              <a:t>Fra 7kr./km til 4kr./km</a:t>
            </a:r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0E37266F-7A2D-47CE-BE3E-DC9FCFB379C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49" r="16494"/>
          <a:stretch/>
        </p:blipFill>
        <p:spPr>
          <a:xfrm>
            <a:off x="5004048" y="2492896"/>
            <a:ext cx="3218242" cy="3352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6405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el 1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da-DK" dirty="0"/>
            </a:br>
            <a:r>
              <a:rPr lang="da-DK" sz="4400" dirty="0"/>
              <a:t>Flexbus</a:t>
            </a:r>
            <a:endParaRPr lang="da-DK" dirty="0"/>
          </a:p>
        </p:txBody>
      </p:sp>
      <p:sp>
        <p:nvSpPr>
          <p:cNvPr id="2" name="Pladsholder til tekst 1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r>
              <a:rPr lang="da-DK" sz="1600" dirty="0"/>
              <a:t>Borgermøde Favrskov Kommune 28. september 2017</a:t>
            </a:r>
          </a:p>
          <a:p>
            <a:endParaRPr lang="da-DK" sz="1800" dirty="0"/>
          </a:p>
        </p:txBody>
      </p:sp>
      <p:sp>
        <p:nvSpPr>
          <p:cNvPr id="4" name="Ellipse 3"/>
          <p:cNvSpPr/>
          <p:nvPr/>
        </p:nvSpPr>
        <p:spPr>
          <a:xfrm>
            <a:off x="5724128" y="3645024"/>
            <a:ext cx="3024336" cy="2592287"/>
          </a:xfrm>
          <a:prstGeom prst="ellipse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a-DK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Borgermøde,</a:t>
            </a:r>
            <a:br>
              <a:rPr lang="da-DK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da-DK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Brædstrup den. 19. </a:t>
            </a:r>
            <a:br>
              <a:rPr lang="da-DK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da-DK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februar 2019</a:t>
            </a:r>
            <a:endParaRPr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98552761-ECA8-4E1C-BFE2-4880874FCF5D}"/>
              </a:ext>
            </a:extLst>
          </p:cNvPr>
          <p:cNvSpPr/>
          <p:nvPr/>
        </p:nvSpPr>
        <p:spPr>
          <a:xfrm>
            <a:off x="5724128" y="3645023"/>
            <a:ext cx="3024336" cy="2592287"/>
          </a:xfrm>
          <a:prstGeom prst="ellipse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a-DK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Fagligt Forum </a:t>
            </a:r>
            <a:br>
              <a:rPr lang="da-DK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da-DK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4. juni 2019</a:t>
            </a:r>
            <a:endParaRPr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58284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71501" y="1300618"/>
            <a:ext cx="6304755" cy="1006704"/>
          </a:xfrm>
        </p:spPr>
        <p:txBody>
          <a:bodyPr/>
          <a:lstStyle/>
          <a:p>
            <a:r>
              <a:rPr lang="da-DK" dirty="0">
                <a:solidFill>
                  <a:schemeClr val="tx1"/>
                </a:solidFill>
              </a:rPr>
              <a:t>Flexbus - generelt</a:t>
            </a:r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0CE7F35-4014-474E-AE9C-B50E9883F264}" type="slidenum">
              <a:rPr lang="da-DK" smtClean="0"/>
              <a:pPr/>
              <a:t>8</a:t>
            </a:fld>
            <a:endParaRPr lang="da-DK" dirty="0"/>
          </a:p>
        </p:txBody>
      </p:sp>
      <p:sp>
        <p:nvSpPr>
          <p:cNvPr id="6" name="Pladsholder til tekst 5"/>
          <p:cNvSpPr>
            <a:spLocks noGrp="1"/>
          </p:cNvSpPr>
          <p:nvPr>
            <p:ph type="body" sz="quarter" idx="19"/>
          </p:nvPr>
        </p:nvSpPr>
        <p:spPr>
          <a:xfrm>
            <a:off x="571501" y="2382982"/>
            <a:ext cx="4144515" cy="3998346"/>
          </a:xfrm>
        </p:spPr>
        <p:txBody>
          <a:bodyPr>
            <a:normAutofit/>
          </a:bodyPr>
          <a:lstStyle/>
          <a:p>
            <a:pPr lvl="1"/>
            <a:r>
              <a:rPr lang="da-DK" sz="2200" dirty="0"/>
              <a:t>Samlet 68 ruter</a:t>
            </a:r>
          </a:p>
          <a:p>
            <a:pPr lvl="2"/>
            <a:r>
              <a:rPr lang="da-DK" sz="2200" dirty="0"/>
              <a:t>18 nye ruter</a:t>
            </a:r>
            <a:br>
              <a:rPr lang="da-DK" sz="2200" dirty="0"/>
            </a:br>
            <a:endParaRPr lang="da-DK" sz="2200" dirty="0"/>
          </a:p>
          <a:p>
            <a:pPr lvl="1"/>
            <a:r>
              <a:rPr lang="da-DK" sz="2200" dirty="0"/>
              <a:t>Online bestilling via Rejseplanen</a:t>
            </a:r>
          </a:p>
          <a:p>
            <a:pPr lvl="2"/>
            <a:r>
              <a:rPr lang="da-DK" sz="2200" dirty="0"/>
              <a:t>Hængeskilte i garantivogne</a:t>
            </a:r>
          </a:p>
          <a:p>
            <a:pPr lvl="2"/>
            <a:r>
              <a:rPr lang="da-DK" sz="2200" dirty="0"/>
              <a:t>Nye telefonfraser, der informerer om bestilling via Rejseplanen</a:t>
            </a:r>
          </a:p>
        </p:txBody>
      </p:sp>
      <p:pic>
        <p:nvPicPr>
          <p:cNvPr id="7" name="Billede 6">
            <a:extLst>
              <a:ext uri="{FF2B5EF4-FFF2-40B4-BE49-F238E27FC236}">
                <a16:creationId xmlns:a16="http://schemas.microsoft.com/office/drawing/2014/main" id="{D961607E-7D76-4FFB-8ECB-7CD06A6E492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9116" r="4960"/>
          <a:stretch/>
        </p:blipFill>
        <p:spPr>
          <a:xfrm>
            <a:off x="4716016" y="2564904"/>
            <a:ext cx="4072507" cy="3352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1849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0D835D-619F-48D2-A2AF-9F8180731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>
                <a:solidFill>
                  <a:schemeClr val="tx1"/>
                </a:solidFill>
              </a:rPr>
              <a:t>Flexbus - Tilfredshedsundersøgelse</a:t>
            </a:r>
            <a:endParaRPr lang="da-DK" dirty="0"/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9DAE45EF-9124-4417-95EF-8A39A528434E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200" dirty="0"/>
              <a:t>Interviewundersøgelse foretaget af </a:t>
            </a:r>
            <a:r>
              <a:rPr lang="da-DK" sz="2200" dirty="0" err="1"/>
              <a:t>Wilke</a:t>
            </a:r>
            <a:r>
              <a:rPr lang="da-DK" sz="2200" dirty="0"/>
              <a:t> Markedsanalyse fra december 2018 – marts 2019.</a:t>
            </a:r>
          </a:p>
          <a:p>
            <a:pPr marL="0" indent="0"/>
            <a:endParaRPr lang="da-DK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200" dirty="0"/>
              <a:t>293 respondenter (unikke </a:t>
            </a:r>
            <a:r>
              <a:rPr lang="da-DK" sz="2200" dirty="0" err="1"/>
              <a:t>Flexbuskunder</a:t>
            </a:r>
            <a:r>
              <a:rPr lang="da-DK" sz="2200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a-DK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200" dirty="0"/>
              <a:t>Formål: At få mere viden om brugerne og brugen af Flexbus samt brugernes tilfredshed med produktet. </a:t>
            </a:r>
          </a:p>
        </p:txBody>
      </p:sp>
    </p:spTree>
    <p:extLst>
      <p:ext uri="{BB962C8B-B14F-4D97-AF65-F5344CB8AC3E}">
        <p14:creationId xmlns:p14="http://schemas.microsoft.com/office/powerpoint/2010/main" val="1849206487"/>
      </p:ext>
    </p:extLst>
  </p:cSld>
  <p:clrMapOvr>
    <a:masterClrMapping/>
  </p:clrMapOvr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2073</TotalTime>
  <Words>230</Words>
  <Application>Microsoft Office PowerPoint</Application>
  <PresentationFormat>Skærmshow (4:3)</PresentationFormat>
  <Paragraphs>70</Paragraphs>
  <Slides>17</Slides>
  <Notes>2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7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17</vt:i4>
      </vt:variant>
    </vt:vector>
  </HeadingPairs>
  <TitlesOfParts>
    <vt:vector size="25" baseType="lpstr">
      <vt:lpstr>Arial</vt:lpstr>
      <vt:lpstr>Calibri</vt:lpstr>
      <vt:lpstr>Georgia</vt:lpstr>
      <vt:lpstr>Lucida Grande</vt:lpstr>
      <vt:lpstr>Symbol</vt:lpstr>
      <vt:lpstr>Times New Roman</vt:lpstr>
      <vt:lpstr>Verdana</vt:lpstr>
      <vt:lpstr>Kontortema</vt:lpstr>
      <vt:lpstr> Midttrafik Flextrafik </vt:lpstr>
      <vt:lpstr>Agenda</vt:lpstr>
      <vt:lpstr>flextrafik</vt:lpstr>
      <vt:lpstr>Flextrafik</vt:lpstr>
      <vt:lpstr> Flextur</vt:lpstr>
      <vt:lpstr>Flextur</vt:lpstr>
      <vt:lpstr> Flexbus</vt:lpstr>
      <vt:lpstr>Flexbus - generelt</vt:lpstr>
      <vt:lpstr>Flexbus - Tilfredshedsundersøgelse</vt:lpstr>
      <vt:lpstr>Flexbus – Tilfredshedsundersøgelse Baggrundsinformation</vt:lpstr>
      <vt:lpstr>Flexbus – Tilfredshedsundersøgelse Hovedkonklusioner</vt:lpstr>
      <vt:lpstr>Flexbus – Tilfredshedsundersøgelse tilfredshed</vt:lpstr>
      <vt:lpstr>Flexbus – Tilfredshedsundersøgelse Åbne svar</vt:lpstr>
      <vt:lpstr>Flexbus – kvantitativ undersøgelse</vt:lpstr>
      <vt:lpstr>Flexbus - Kvantitativ undersøgelse</vt:lpstr>
      <vt:lpstr>Flexbus - Kvantitativ undersøgelse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Merete Lundgaard Nielsen</dc:creator>
  <cp:lastModifiedBy>Christina Nysten Justesen</cp:lastModifiedBy>
  <cp:revision>161</cp:revision>
  <cp:lastPrinted>2019-02-19T09:46:16Z</cp:lastPrinted>
  <dcterms:created xsi:type="dcterms:W3CDTF">2015-03-20T11:40:03Z</dcterms:created>
  <dcterms:modified xsi:type="dcterms:W3CDTF">2019-05-27T06:06:12Z</dcterms:modified>
</cp:coreProperties>
</file>