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2" r:id="rId2"/>
    <p:sldMasterId id="2147483683" r:id="rId3"/>
    <p:sldMasterId id="2147483694" r:id="rId4"/>
    <p:sldMasterId id="2147483705" r:id="rId5"/>
  </p:sldMasterIdLst>
  <p:notesMasterIdLst>
    <p:notesMasterId r:id="rId21"/>
  </p:notesMasterIdLst>
  <p:sldIdLst>
    <p:sldId id="256" r:id="rId6"/>
    <p:sldId id="258" r:id="rId7"/>
    <p:sldId id="259" r:id="rId8"/>
    <p:sldId id="261" r:id="rId9"/>
    <p:sldId id="262" r:id="rId10"/>
    <p:sldId id="260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692A9-A289-4BD0-AC39-7A7EE11AAF60}" type="datetimeFigureOut">
              <a:rPr lang="da-DK" smtClean="0"/>
              <a:t>03-06-2019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82868-8D6E-4F53-A7C0-4CC8FC17C17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6799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gi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gi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gi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gi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gi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gi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gi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gi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11105662" y="0"/>
            <a:ext cx="1076057" cy="56692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/>
          <p:cNvSpPr/>
          <p:nvPr/>
        </p:nvSpPr>
        <p:spPr>
          <a:xfrm>
            <a:off x="0" y="5669281"/>
            <a:ext cx="12192000" cy="1188720"/>
          </a:xfrm>
          <a:prstGeom prst="rect">
            <a:avLst/>
          </a:prstGeom>
          <a:solidFill>
            <a:srgbClr val="B3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4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98292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3203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04478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0" y="5669281"/>
            <a:ext cx="12192000" cy="1188720"/>
          </a:xfrm>
          <a:prstGeom prst="rect">
            <a:avLst/>
          </a:prstGeom>
          <a:solidFill>
            <a:srgbClr val="004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9" name="Rektangel 8"/>
          <p:cNvSpPr/>
          <p:nvPr/>
        </p:nvSpPr>
        <p:spPr>
          <a:xfrm>
            <a:off x="10938933" y="0"/>
            <a:ext cx="1242786" cy="5669281"/>
          </a:xfrm>
          <a:prstGeom prst="rect">
            <a:avLst/>
          </a:prstGeom>
          <a:solidFill>
            <a:srgbClr val="0055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42" y="907045"/>
            <a:ext cx="5065896" cy="5065896"/>
          </a:xfrm>
          <a:prstGeom prst="rect">
            <a:avLst/>
          </a:prstGeom>
        </p:spPr>
      </p:pic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35504" y="3974974"/>
            <a:ext cx="4227095" cy="12673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201051" y="1501780"/>
            <a:ext cx="4748462" cy="22426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68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813"/>
            <a:ext cx="12192000" cy="68580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1185D1FE-5D8D-4D2D-9E2A-A6FB148B55A7}"/>
              </a:ext>
            </a:extLst>
          </p:cNvPr>
          <p:cNvSpPr/>
          <p:nvPr userDrawn="1"/>
        </p:nvSpPr>
        <p:spPr>
          <a:xfrm>
            <a:off x="0" y="0"/>
            <a:ext cx="12192000" cy="6850187"/>
          </a:xfrm>
          <a:prstGeom prst="rect">
            <a:avLst/>
          </a:prstGeom>
          <a:gradFill flip="none" rotWithShape="1">
            <a:gsLst>
              <a:gs pos="38000">
                <a:schemeClr val="bg1">
                  <a:shade val="30000"/>
                  <a:satMod val="115000"/>
                  <a:alpha val="0"/>
                  <a:lumMod val="100000"/>
                </a:schemeClr>
              </a:gs>
              <a:gs pos="0">
                <a:srgbClr val="005556"/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099" y="156307"/>
            <a:ext cx="4275015" cy="4275015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/>
          </p:nvPr>
        </p:nvSpPr>
        <p:spPr>
          <a:xfrm>
            <a:off x="1795827" y="618181"/>
            <a:ext cx="4748462" cy="22426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9" name="Undertitel 2"/>
          <p:cNvSpPr>
            <a:spLocks noGrp="1"/>
          </p:cNvSpPr>
          <p:nvPr>
            <p:ph type="subTitle" idx="1"/>
          </p:nvPr>
        </p:nvSpPr>
        <p:spPr>
          <a:xfrm>
            <a:off x="1900099" y="3232839"/>
            <a:ext cx="4227095" cy="126732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94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/>
        </p:nvSpPr>
        <p:spPr>
          <a:xfrm>
            <a:off x="0" y="0"/>
            <a:ext cx="12181719" cy="5669281"/>
          </a:xfrm>
          <a:prstGeom prst="rect">
            <a:avLst/>
          </a:prstGeom>
          <a:solidFill>
            <a:srgbClr val="0055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22" y="2643809"/>
            <a:ext cx="12179874" cy="292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/>
        </p:nvSpPr>
        <p:spPr>
          <a:xfrm>
            <a:off x="0" y="5669281"/>
            <a:ext cx="12192000" cy="1188720"/>
          </a:xfrm>
          <a:prstGeom prst="rect">
            <a:avLst/>
          </a:prstGeom>
          <a:solidFill>
            <a:srgbClr val="004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6056" y="2303284"/>
            <a:ext cx="1629484" cy="4329547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518859" y="29971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1524000" y="278438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2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3468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38158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2679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42" y="907045"/>
            <a:ext cx="5065896" cy="5065896"/>
          </a:xfrm>
          <a:prstGeom prst="rect">
            <a:avLst/>
          </a:prstGeom>
        </p:spPr>
      </p:pic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1384346" y="4116438"/>
            <a:ext cx="4227095" cy="126732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1201051" y="1501780"/>
            <a:ext cx="4748462" cy="22426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52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1660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0476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6995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1222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7975600" y="0"/>
            <a:ext cx="4206119" cy="5669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/>
          <p:cNvSpPr/>
          <p:nvPr/>
        </p:nvSpPr>
        <p:spPr>
          <a:xfrm>
            <a:off x="0" y="5669281"/>
            <a:ext cx="12192000" cy="1188720"/>
          </a:xfrm>
          <a:prstGeom prst="rect">
            <a:avLst/>
          </a:prstGeom>
          <a:solidFill>
            <a:srgbClr val="A4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B63D25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91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42" y="907045"/>
            <a:ext cx="5065896" cy="5065896"/>
          </a:xfrm>
          <a:prstGeom prst="rect">
            <a:avLst/>
          </a:prstGeom>
        </p:spPr>
      </p:pic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1335504" y="3974974"/>
            <a:ext cx="4227095" cy="12673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1201051" y="1501780"/>
            <a:ext cx="4748462" cy="22426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94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813"/>
            <a:ext cx="12192000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0F76BF50-1195-4EFB-9B40-B30265E20B6D}"/>
              </a:ext>
            </a:extLst>
          </p:cNvPr>
          <p:cNvSpPr/>
          <p:nvPr userDrawn="1"/>
        </p:nvSpPr>
        <p:spPr>
          <a:xfrm>
            <a:off x="0" y="0"/>
            <a:ext cx="12192000" cy="6850187"/>
          </a:xfrm>
          <a:prstGeom prst="rect">
            <a:avLst/>
          </a:prstGeom>
          <a:gradFill flip="none" rotWithShape="1">
            <a:gsLst>
              <a:gs pos="38000">
                <a:schemeClr val="bg1">
                  <a:shade val="30000"/>
                  <a:satMod val="115000"/>
                  <a:alpha val="0"/>
                  <a:lumMod val="100000"/>
                </a:schemeClr>
              </a:gs>
              <a:gs pos="0">
                <a:srgbClr val="C36700"/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099" y="156307"/>
            <a:ext cx="4275015" cy="4275015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/>
          </p:nvPr>
        </p:nvSpPr>
        <p:spPr>
          <a:xfrm>
            <a:off x="1795827" y="618181"/>
            <a:ext cx="4748462" cy="22426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9" name="Undertitel 2"/>
          <p:cNvSpPr>
            <a:spLocks noGrp="1"/>
          </p:cNvSpPr>
          <p:nvPr>
            <p:ph type="subTitle" idx="1"/>
          </p:nvPr>
        </p:nvSpPr>
        <p:spPr>
          <a:xfrm>
            <a:off x="1900099" y="3232839"/>
            <a:ext cx="4227095" cy="126732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50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/>
        </p:nvSpPr>
        <p:spPr>
          <a:xfrm>
            <a:off x="0" y="0"/>
            <a:ext cx="12181719" cy="5669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22" y="2643809"/>
            <a:ext cx="12179874" cy="292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/>
        </p:nvSpPr>
        <p:spPr>
          <a:xfrm>
            <a:off x="0" y="5669281"/>
            <a:ext cx="12192000" cy="1188720"/>
          </a:xfrm>
          <a:prstGeom prst="rect">
            <a:avLst/>
          </a:prstGeom>
          <a:solidFill>
            <a:srgbClr val="A4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B63D25"/>
              </a:solidFill>
            </a:endParaRPr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6056" y="2303284"/>
            <a:ext cx="1629484" cy="4329547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518859" y="29971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1524000" y="278438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51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52411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70793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56"/>
            <a:ext cx="12192000" cy="6873073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42" y="907045"/>
            <a:ext cx="5065896" cy="5065896"/>
          </a:xfrm>
          <a:prstGeom prst="rect">
            <a:avLst/>
          </a:prstGeom>
        </p:spPr>
      </p:pic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1384346" y="4116438"/>
            <a:ext cx="4227095" cy="126732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1201051" y="1501780"/>
            <a:ext cx="4748462" cy="22426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96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23100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92803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6388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80383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5240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rgbClr val="5E3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7975600" y="0"/>
            <a:ext cx="4206119" cy="5669281"/>
          </a:xfrm>
          <a:prstGeom prst="rect">
            <a:avLst/>
          </a:prstGeom>
          <a:solidFill>
            <a:srgbClr val="5E3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/>
          <p:cNvSpPr/>
          <p:nvPr/>
        </p:nvSpPr>
        <p:spPr>
          <a:xfrm>
            <a:off x="0" y="5669281"/>
            <a:ext cx="12192000" cy="1188720"/>
          </a:xfrm>
          <a:prstGeom prst="rect">
            <a:avLst/>
          </a:prstGeom>
          <a:solidFill>
            <a:srgbClr val="4C2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19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slide">
    <p:bg>
      <p:bgPr>
        <a:solidFill>
          <a:srgbClr val="5E3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42" y="907045"/>
            <a:ext cx="5065896" cy="5065896"/>
          </a:xfrm>
          <a:prstGeom prst="rect">
            <a:avLst/>
          </a:prstGeom>
        </p:spPr>
      </p:pic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1335504" y="3974974"/>
            <a:ext cx="4227095" cy="12673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1201051" y="1501780"/>
            <a:ext cx="4748462" cy="22426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901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slide">
    <p:bg>
      <p:bgPr>
        <a:solidFill>
          <a:srgbClr val="5E3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813"/>
            <a:ext cx="12192000" cy="6858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B4BCDDDD-EC3F-47B1-8FDF-1E9675F365A6}"/>
              </a:ext>
            </a:extLst>
          </p:cNvPr>
          <p:cNvSpPr/>
          <p:nvPr userDrawn="1"/>
        </p:nvSpPr>
        <p:spPr>
          <a:xfrm>
            <a:off x="0" y="0"/>
            <a:ext cx="12192000" cy="6850187"/>
          </a:xfrm>
          <a:prstGeom prst="rect">
            <a:avLst/>
          </a:prstGeom>
          <a:gradFill flip="none" rotWithShape="1">
            <a:gsLst>
              <a:gs pos="38000">
                <a:schemeClr val="bg1">
                  <a:shade val="30000"/>
                  <a:satMod val="115000"/>
                  <a:alpha val="0"/>
                  <a:lumMod val="100000"/>
                </a:schemeClr>
              </a:gs>
              <a:gs pos="0">
                <a:srgbClr val="5E311D"/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099" y="156307"/>
            <a:ext cx="4275015" cy="4275015"/>
          </a:xfrm>
          <a:prstGeom prst="rect">
            <a:avLst/>
          </a:prstGeom>
        </p:spPr>
      </p:pic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1795827" y="618181"/>
            <a:ext cx="4748462" cy="22426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2" name="Undertitel 2"/>
          <p:cNvSpPr>
            <a:spLocks noGrp="1"/>
          </p:cNvSpPr>
          <p:nvPr>
            <p:ph type="subTitle" idx="1"/>
          </p:nvPr>
        </p:nvSpPr>
        <p:spPr>
          <a:xfrm>
            <a:off x="1900099" y="3232839"/>
            <a:ext cx="4227095" cy="126732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23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slide">
    <p:bg>
      <p:bgPr>
        <a:solidFill>
          <a:srgbClr val="5E3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/>
        </p:nvSpPr>
        <p:spPr>
          <a:xfrm>
            <a:off x="0" y="0"/>
            <a:ext cx="12181719" cy="5669281"/>
          </a:xfrm>
          <a:prstGeom prst="rect">
            <a:avLst/>
          </a:prstGeom>
          <a:solidFill>
            <a:srgbClr val="5E3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22" y="2643809"/>
            <a:ext cx="12179874" cy="292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/>
        </p:nvSpPr>
        <p:spPr>
          <a:xfrm>
            <a:off x="0" y="5669281"/>
            <a:ext cx="12192000" cy="1188720"/>
          </a:xfrm>
          <a:prstGeom prst="rect">
            <a:avLst/>
          </a:prstGeom>
          <a:solidFill>
            <a:srgbClr val="4C2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6056" y="2303284"/>
            <a:ext cx="1629484" cy="4329547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518859" y="29971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1524000" y="278438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281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bg>
      <p:bgPr>
        <a:solidFill>
          <a:srgbClr val="5E3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1555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813"/>
            <a:ext cx="12192000" cy="6858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0CA57B58-30D6-4117-8ECD-5FBC5C5B4278}"/>
              </a:ext>
            </a:extLst>
          </p:cNvPr>
          <p:cNvSpPr/>
          <p:nvPr userDrawn="1"/>
        </p:nvSpPr>
        <p:spPr>
          <a:xfrm>
            <a:off x="0" y="0"/>
            <a:ext cx="12192000" cy="6850187"/>
          </a:xfrm>
          <a:prstGeom prst="rect">
            <a:avLst/>
          </a:prstGeom>
          <a:gradFill flip="none" rotWithShape="1">
            <a:gsLst>
              <a:gs pos="38000">
                <a:schemeClr val="bg1">
                  <a:shade val="30000"/>
                  <a:satMod val="115000"/>
                  <a:alpha val="0"/>
                  <a:lumMod val="100000"/>
                </a:schemeClr>
              </a:gs>
              <a:gs pos="0">
                <a:schemeClr val="tx1"/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099" y="156307"/>
            <a:ext cx="4275015" cy="4275015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795827" y="618181"/>
            <a:ext cx="4748462" cy="22426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9" name="Undertitel 2"/>
          <p:cNvSpPr>
            <a:spLocks noGrp="1"/>
          </p:cNvSpPr>
          <p:nvPr>
            <p:ph type="subTitle" idx="1"/>
          </p:nvPr>
        </p:nvSpPr>
        <p:spPr>
          <a:xfrm>
            <a:off x="1900099" y="3232839"/>
            <a:ext cx="4227095" cy="126732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278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631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Pr>
        <a:solidFill>
          <a:srgbClr val="5E3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99573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bg>
      <p:bgPr>
        <a:solidFill>
          <a:srgbClr val="5E3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093353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bg>
      <p:bgPr>
        <a:solidFill>
          <a:srgbClr val="5E3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0115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bg>
      <p:bgPr>
        <a:solidFill>
          <a:srgbClr val="5E3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04848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bg>
      <p:bgPr>
        <a:solidFill>
          <a:srgbClr val="5E3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17564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bg>
      <p:bgPr>
        <a:solidFill>
          <a:srgbClr val="5E3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1942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0" y="5669281"/>
            <a:ext cx="12192000" cy="1188720"/>
          </a:xfrm>
          <a:prstGeom prst="rect">
            <a:avLst/>
          </a:prstGeom>
          <a:solidFill>
            <a:srgbClr val="16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9" name="Rektangel 8"/>
          <p:cNvSpPr/>
          <p:nvPr/>
        </p:nvSpPr>
        <p:spPr>
          <a:xfrm>
            <a:off x="11040532" y="0"/>
            <a:ext cx="1141187" cy="566928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90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42" y="907045"/>
            <a:ext cx="5065896" cy="5065896"/>
          </a:xfrm>
          <a:prstGeom prst="rect">
            <a:avLst/>
          </a:prstGeom>
        </p:spPr>
      </p:pic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1335504" y="3974974"/>
            <a:ext cx="4227095" cy="12673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1201051" y="1501780"/>
            <a:ext cx="4748462" cy="22426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52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813"/>
            <a:ext cx="12192000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CF8FFF3C-6748-4BA3-8C1B-6A788A3FB62E}"/>
              </a:ext>
            </a:extLst>
          </p:cNvPr>
          <p:cNvSpPr/>
          <p:nvPr userDrawn="1"/>
        </p:nvSpPr>
        <p:spPr>
          <a:xfrm>
            <a:off x="0" y="0"/>
            <a:ext cx="12192000" cy="6850187"/>
          </a:xfrm>
          <a:prstGeom prst="rect">
            <a:avLst/>
          </a:prstGeom>
          <a:gradFill flip="none" rotWithShape="1">
            <a:gsLst>
              <a:gs pos="38000">
                <a:schemeClr val="bg1">
                  <a:shade val="30000"/>
                  <a:satMod val="115000"/>
                  <a:alpha val="0"/>
                  <a:lumMod val="100000"/>
                </a:schemeClr>
              </a:gs>
              <a:gs pos="0">
                <a:srgbClr val="1C549B"/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099" y="156307"/>
            <a:ext cx="4275015" cy="4275015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/>
          </p:nvPr>
        </p:nvSpPr>
        <p:spPr>
          <a:xfrm>
            <a:off x="1795827" y="618181"/>
            <a:ext cx="4748462" cy="22426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9" name="Undertitel 2"/>
          <p:cNvSpPr>
            <a:spLocks noGrp="1"/>
          </p:cNvSpPr>
          <p:nvPr>
            <p:ph type="subTitle" idx="1"/>
          </p:nvPr>
        </p:nvSpPr>
        <p:spPr>
          <a:xfrm>
            <a:off x="1900099" y="3232839"/>
            <a:ext cx="4227095" cy="126732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5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/>
        </p:nvSpPr>
        <p:spPr>
          <a:xfrm>
            <a:off x="10628" y="0"/>
            <a:ext cx="12171092" cy="566928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22" y="2643809"/>
            <a:ext cx="12179874" cy="292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/>
        </p:nvSpPr>
        <p:spPr>
          <a:xfrm>
            <a:off x="0" y="5669281"/>
            <a:ext cx="12192000" cy="1188720"/>
          </a:xfrm>
          <a:prstGeom prst="rect">
            <a:avLst/>
          </a:prstGeom>
          <a:solidFill>
            <a:srgbClr val="16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6056" y="2303284"/>
            <a:ext cx="1629484" cy="4329547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518859" y="29971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1524000" y="278438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8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12181719" cy="56692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43809"/>
            <a:ext cx="12181719" cy="292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/>
        </p:nvSpPr>
        <p:spPr>
          <a:xfrm>
            <a:off x="0" y="5669281"/>
            <a:ext cx="12192000" cy="1188720"/>
          </a:xfrm>
          <a:prstGeom prst="rect">
            <a:avLst/>
          </a:prstGeom>
          <a:solidFill>
            <a:srgbClr val="B3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6056" y="2303284"/>
            <a:ext cx="1629484" cy="4329547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518859" y="29971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3" name="Undertitel 2"/>
          <p:cNvSpPr>
            <a:spLocks noGrp="1"/>
          </p:cNvSpPr>
          <p:nvPr>
            <p:ph type="subTitle" idx="1"/>
          </p:nvPr>
        </p:nvSpPr>
        <p:spPr>
          <a:xfrm>
            <a:off x="1524000" y="278438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507" y="5910026"/>
            <a:ext cx="1927477" cy="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607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5610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50811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17777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164342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8603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88624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7026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5307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902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4649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7275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3442" y="-148673"/>
            <a:ext cx="6082092" cy="7440425"/>
          </a:xfrm>
          <a:prstGeom prst="rect">
            <a:avLst/>
          </a:prstGeom>
        </p:spPr>
      </p:pic>
      <p:sp>
        <p:nvSpPr>
          <p:cNvPr id="17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065622" y="6356350"/>
            <a:ext cx="1288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1" name="Pladsholder til slidenummer 5"/>
          <p:cNvSpPr txBox="1">
            <a:spLocks/>
          </p:cNvSpPr>
          <p:nvPr/>
        </p:nvSpPr>
        <p:spPr>
          <a:xfrm rot="16200000">
            <a:off x="11116841" y="5855518"/>
            <a:ext cx="1366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Viborg Kommune</a:t>
            </a:r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" y="6245263"/>
            <a:ext cx="622935" cy="622935"/>
          </a:xfrm>
          <a:prstGeom prst="rect">
            <a:avLst/>
          </a:prstGeom>
        </p:spPr>
      </p:pic>
      <p:sp>
        <p:nvSpPr>
          <p:cNvPr id="11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8788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12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23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467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17" r:id="rId2"/>
    <p:sldLayoutId id="2147483731" r:id="rId3"/>
    <p:sldLayoutId id="214748372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0" r:id="rId11"/>
    <p:sldLayoutId id="2147483671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55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3442" y="-148673"/>
            <a:ext cx="6082091" cy="7440425"/>
          </a:xfrm>
          <a:prstGeom prst="rect">
            <a:avLst/>
          </a:prstGeom>
        </p:spPr>
      </p:pic>
      <p:sp>
        <p:nvSpPr>
          <p:cNvPr id="21" name="Pladsholder til slidenummer 5"/>
          <p:cNvSpPr txBox="1">
            <a:spLocks/>
          </p:cNvSpPr>
          <p:nvPr/>
        </p:nvSpPr>
        <p:spPr>
          <a:xfrm rot="16200000">
            <a:off x="11116841" y="5855518"/>
            <a:ext cx="1366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bg1">
                    <a:lumMod val="85000"/>
                  </a:schemeClr>
                </a:solidFill>
              </a:rPr>
              <a:t>Viborg Kommune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" y="6245263"/>
            <a:ext cx="622935" cy="622935"/>
          </a:xfrm>
          <a:prstGeom prst="rect">
            <a:avLst/>
          </a:prstGeom>
        </p:spPr>
      </p:pic>
      <p:sp>
        <p:nvSpPr>
          <p:cNvPr id="11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841551" y="6356350"/>
            <a:ext cx="1512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8788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13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23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5774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0" r:id="rId2"/>
    <p:sldLayoutId id="2147483724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1" r:id="rId10"/>
    <p:sldLayoutId id="214748368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3442" y="-148673"/>
            <a:ext cx="6082091" cy="7440425"/>
          </a:xfrm>
          <a:prstGeom prst="rect">
            <a:avLst/>
          </a:prstGeom>
        </p:spPr>
      </p:pic>
      <p:sp>
        <p:nvSpPr>
          <p:cNvPr id="21" name="Pladsholder til slidenummer 5"/>
          <p:cNvSpPr txBox="1">
            <a:spLocks/>
          </p:cNvSpPr>
          <p:nvPr/>
        </p:nvSpPr>
        <p:spPr>
          <a:xfrm rot="16200000">
            <a:off x="11116841" y="5855518"/>
            <a:ext cx="1366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bg1">
                    <a:lumMod val="85000"/>
                  </a:schemeClr>
                </a:solidFill>
              </a:rPr>
              <a:t>Viborg</a:t>
            </a:r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a-DK" dirty="0">
                <a:solidFill>
                  <a:schemeClr val="bg1">
                    <a:lumMod val="85000"/>
                  </a:schemeClr>
                </a:solidFill>
              </a:rPr>
              <a:t>Kommune</a:t>
            </a:r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" y="6245263"/>
            <a:ext cx="622935" cy="622935"/>
          </a:xfrm>
          <a:prstGeom prst="rect">
            <a:avLst/>
          </a:prstGeom>
        </p:spPr>
      </p:pic>
      <p:sp>
        <p:nvSpPr>
          <p:cNvPr id="13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841551" y="6356350"/>
            <a:ext cx="1512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4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8788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15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23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5140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19" r:id="rId2"/>
    <p:sldLayoutId id="2147483725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2" r:id="rId10"/>
    <p:sldLayoutId id="214748369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E3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3442" y="-148673"/>
            <a:ext cx="6082091" cy="7440425"/>
          </a:xfrm>
          <a:prstGeom prst="rect">
            <a:avLst/>
          </a:prstGeom>
        </p:spPr>
      </p:pic>
      <p:sp>
        <p:nvSpPr>
          <p:cNvPr id="21" name="Pladsholder til slidenummer 5"/>
          <p:cNvSpPr txBox="1">
            <a:spLocks/>
          </p:cNvSpPr>
          <p:nvPr/>
        </p:nvSpPr>
        <p:spPr>
          <a:xfrm rot="16200000">
            <a:off x="11116841" y="5855518"/>
            <a:ext cx="1366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bg1">
                    <a:lumMod val="85000"/>
                  </a:schemeClr>
                </a:solidFill>
              </a:rPr>
              <a:t>Viborg Kommune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" y="6245263"/>
            <a:ext cx="622935" cy="622935"/>
          </a:xfrm>
          <a:prstGeom prst="rect">
            <a:avLst/>
          </a:prstGeom>
        </p:spPr>
      </p:pic>
      <p:sp>
        <p:nvSpPr>
          <p:cNvPr id="11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841551" y="6356350"/>
            <a:ext cx="1512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8788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13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23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440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20" r:id="rId2"/>
    <p:sldLayoutId id="2147483726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3" r:id="rId10"/>
    <p:sldLayoutId id="2147483704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3442" y="-148673"/>
            <a:ext cx="6082091" cy="7440425"/>
          </a:xfrm>
          <a:prstGeom prst="rect">
            <a:avLst/>
          </a:prstGeom>
        </p:spPr>
      </p:pic>
      <p:sp>
        <p:nvSpPr>
          <p:cNvPr id="21" name="Pladsholder til slidenummer 5"/>
          <p:cNvSpPr txBox="1">
            <a:spLocks/>
          </p:cNvSpPr>
          <p:nvPr/>
        </p:nvSpPr>
        <p:spPr>
          <a:xfrm rot="16200000">
            <a:off x="11116841" y="5855518"/>
            <a:ext cx="1366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bg1">
                    <a:lumMod val="85000"/>
                  </a:schemeClr>
                </a:solidFill>
              </a:rPr>
              <a:t>Viborg Kommune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" y="6245263"/>
            <a:ext cx="622935" cy="622935"/>
          </a:xfrm>
          <a:prstGeom prst="rect">
            <a:avLst/>
          </a:prstGeom>
        </p:spPr>
      </p:pic>
      <p:sp>
        <p:nvSpPr>
          <p:cNvPr id="11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841551" y="6356350"/>
            <a:ext cx="1512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8788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13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23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596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21" r:id="rId2"/>
    <p:sldLayoutId id="2147483727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4" r:id="rId10"/>
    <p:sldLayoutId id="214748371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4">
            <a:extLst>
              <a:ext uri="{FF2B5EF4-FFF2-40B4-BE49-F238E27FC236}">
                <a16:creationId xmlns:a16="http://schemas.microsoft.com/office/drawing/2014/main" id="{3B1463A1-B52E-4815-9217-100F36CA70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Forsøg med nyt koncept for kollektiv trafik </a:t>
            </a:r>
          </a:p>
          <a:p>
            <a:r>
              <a:rPr lang="da-DK" dirty="0"/>
              <a:t>i landdistrikter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979A29E-CA14-4A28-B7B3-E456DAE196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Udvikling Kollektiv trafik i Viborg Kommune</a:t>
            </a:r>
          </a:p>
        </p:txBody>
      </p:sp>
    </p:spTree>
    <p:extLst>
      <p:ext uri="{BB962C8B-B14F-4D97-AF65-F5344CB8AC3E}">
        <p14:creationId xmlns:p14="http://schemas.microsoft.com/office/powerpoint/2010/main" val="239602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1B4DF-4A20-49FB-96B9-50228B32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Bilerne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071CC0E-7DAC-4FD2-8847-6C799880C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Byens bil leverede de 6 almindelige biler efter en analyse af markedet – var kendt fra Norddjurs og Ringkøbing</a:t>
            </a:r>
          </a:p>
          <a:p>
            <a:r>
              <a:rPr lang="da-DK" dirty="0"/>
              <a:t>Byens bil leverede nøgleskabe og et bookingsystem</a:t>
            </a:r>
          </a:p>
          <a:p>
            <a:r>
              <a:rPr lang="da-DK" dirty="0" err="1"/>
              <a:t>Europcar</a:t>
            </a:r>
            <a:r>
              <a:rPr lang="da-DK" dirty="0"/>
              <a:t> leverede de 3 minibusser, som bookes via Byens Bils system. Firmaet blev valgt efter en prisanalyse, og var billigere end de andre udlejningsfirmaer</a:t>
            </a:r>
            <a:br>
              <a:rPr lang="da-DK" dirty="0"/>
            </a:br>
            <a:endParaRPr lang="da-DK" dirty="0"/>
          </a:p>
          <a:p>
            <a:r>
              <a:rPr lang="da-DK" dirty="0"/>
              <a:t>Vigtigt at gøre bilerne synlige i området, derfor fik de eget logo, udviklet af Kommunens kommunikationsafdeling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FDF5087-BE34-4C51-86DE-09B0C43F2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D0B9EDB-4380-4006-A019-EC94C6CB1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49B52BB-7E24-4B29-8CD8-D9D93A3C6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10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D7B7D11-A48F-426A-BCA6-6EEAF9211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411" y="611346"/>
            <a:ext cx="2552700" cy="9545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32EE4DD-14D6-4763-9F99-3F5407A00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42" y="365125"/>
            <a:ext cx="1432542" cy="107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03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B9ABC9-CE66-4002-AD7B-38F1FB49A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Den første del af forsøget</a:t>
            </a:r>
            <a:br>
              <a:rPr lang="da-DK" dirty="0"/>
            </a:br>
            <a:r>
              <a:rPr lang="da-DK" sz="2000" dirty="0"/>
              <a:t>maj 2018 – marts 2019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F56A741-533D-4597-A069-EA779DA3B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Svært at få gang i borgerne, som har været vant til at Kommunen jo løser problemerne – nu skulle de selv lave det inkl. noget planlægning</a:t>
            </a:r>
          </a:p>
          <a:p>
            <a:r>
              <a:rPr lang="da-DK" dirty="0"/>
              <a:t>Svært at få gang i bilerne – bruger egen bil, hvis det er usikkert om bilerne bliver i området</a:t>
            </a:r>
          </a:p>
          <a:p>
            <a:r>
              <a:rPr lang="da-DK" dirty="0"/>
              <a:t>Bedre gang i minibusserne – plads til flere og kan bedre bruges til faste ture med samkørsel</a:t>
            </a:r>
          </a:p>
          <a:p>
            <a:r>
              <a:rPr lang="da-DK" dirty="0"/>
              <a:t>Den tekniske tilgang til nøgler og biler OK</a:t>
            </a:r>
          </a:p>
          <a:p>
            <a:r>
              <a:rPr lang="da-DK" dirty="0"/>
              <a:t>Fint samarbejde mellem billeverandører og borgerne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0EC3AFF-B4C1-452D-89AA-BC0EFBC48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1D6C854-FD0A-4F87-A074-7D94D33F8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1332EB-F7DA-4F9C-A7B8-98B6B6F5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4686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72542-69C4-4F4D-8DEA-4E48452DE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0669"/>
          </a:xfrm>
        </p:spPr>
        <p:txBody>
          <a:bodyPr/>
          <a:lstStyle/>
          <a:p>
            <a:pPr algn="ctr"/>
            <a:r>
              <a:rPr lang="da-DK" dirty="0"/>
              <a:t>Forlængelse af forsøget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F4857A6-E7AA-489A-983E-BEF7E5B87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5794"/>
            <a:ext cx="10515600" cy="847289"/>
          </a:xfrm>
        </p:spPr>
        <p:txBody>
          <a:bodyPr>
            <a:normAutofit lnSpcReduction="10000"/>
          </a:bodyPr>
          <a:lstStyle/>
          <a:p>
            <a:r>
              <a:rPr lang="da-DK" dirty="0">
                <a:solidFill>
                  <a:srgbClr val="FF0000"/>
                </a:solidFill>
              </a:rPr>
              <a:t>De almindelige biler er ikke længere med i forsøget – de blev brugt alt for lidt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859931-394F-444D-80D1-5756B550F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81523EC-663F-4295-B797-3752C1BA5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46BFEB8-849C-49F1-8E21-091A2476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99C8D844-1CF3-4B64-8036-BB0AAF97F2E8}"/>
              </a:ext>
            </a:extLst>
          </p:cNvPr>
          <p:cNvSpPr txBox="1"/>
          <p:nvPr/>
        </p:nvSpPr>
        <p:spPr>
          <a:xfrm>
            <a:off x="419450" y="2071917"/>
            <a:ext cx="42532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  <a:p>
            <a:pPr algn="ctr"/>
            <a:r>
              <a:rPr lang="da-DK" dirty="0">
                <a:solidFill>
                  <a:srgbClr val="00B0F0"/>
                </a:solidFill>
              </a:rPr>
              <a:t>Hvad vil vi opnå</a:t>
            </a:r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</a:rPr>
              <a:t>At udfordre den kollektive trafik i landdistrikter ved at udvikle nye koncepter, der blandt andet bygger på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0000"/>
                </a:solidFill>
              </a:rPr>
              <a:t>At borgerne og frivillige ildsjæles indsats er en stor del af det fremtidige system</a:t>
            </a:r>
          </a:p>
          <a:p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317716F-F05E-420B-8A21-B62745568293}"/>
              </a:ext>
            </a:extLst>
          </p:cNvPr>
          <p:cNvSpPr txBox="1"/>
          <p:nvPr/>
        </p:nvSpPr>
        <p:spPr>
          <a:xfrm>
            <a:off x="6002324" y="2092685"/>
            <a:ext cx="55996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Prøve at få flere frivillige faste ture:</a:t>
            </a:r>
          </a:p>
          <a:p>
            <a:r>
              <a:rPr lang="da-DK" dirty="0">
                <a:solidFill>
                  <a:schemeClr val="bg1"/>
                </a:solidFill>
              </a:rPr>
              <a:t>	- forskellige aftenarrangementer</a:t>
            </a:r>
          </a:p>
          <a:p>
            <a:r>
              <a:rPr lang="da-DK" dirty="0">
                <a:solidFill>
                  <a:schemeClr val="bg1"/>
                </a:solidFill>
              </a:rPr>
              <a:t>	- fast dag til lægekørsel, tandlæge o.a.</a:t>
            </a:r>
          </a:p>
          <a:p>
            <a:r>
              <a:rPr lang="da-DK" dirty="0">
                <a:solidFill>
                  <a:schemeClr val="bg1"/>
                </a:solidFill>
              </a:rPr>
              <a:t>	- fast indkøbstur til byens egen købmand 	eller til en af de større byer i nærheden 	(Skive, Stoholm, Skals eller Viborg)</a:t>
            </a:r>
          </a:p>
          <a:p>
            <a:r>
              <a:rPr lang="da-DK" dirty="0">
                <a:solidFill>
                  <a:schemeClr val="bg1"/>
                </a:solidFill>
              </a:rPr>
              <a:t>Bedre samkørsel – udbyde tomme pladser, når minibussen er ude at køre – udvikling af system</a:t>
            </a:r>
          </a:p>
          <a:p>
            <a:r>
              <a:rPr lang="da-DK" dirty="0">
                <a:solidFill>
                  <a:schemeClr val="bg1"/>
                </a:solidFill>
              </a:rPr>
              <a:t>Få de lokale institutioner inddraget – de har forskellige kørselsbehov, hvor nogle sikkert kan klares med minibusserne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A614C8EE-F757-42AF-831D-D271911E1F63}"/>
              </a:ext>
            </a:extLst>
          </p:cNvPr>
          <p:cNvSpPr txBox="1"/>
          <p:nvPr/>
        </p:nvSpPr>
        <p:spPr>
          <a:xfrm>
            <a:off x="3464654" y="5211238"/>
            <a:ext cx="438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00B050"/>
                </a:solidFill>
              </a:rPr>
              <a:t>Når jeg nu alligevel skal til banko i forsamlingshuset, kan jeg jo tage bussen, så andre kan køre med – fremme samkørsel</a:t>
            </a:r>
          </a:p>
        </p:txBody>
      </p:sp>
    </p:spTree>
    <p:extLst>
      <p:ext uri="{BB962C8B-B14F-4D97-AF65-F5344CB8AC3E}">
        <p14:creationId xmlns:p14="http://schemas.microsoft.com/office/powerpoint/2010/main" val="565872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B279D7-C997-4069-BAC6-23ACE949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026"/>
            <a:ext cx="10515600" cy="1325563"/>
          </a:xfrm>
        </p:spPr>
        <p:txBody>
          <a:bodyPr/>
          <a:lstStyle/>
          <a:p>
            <a:pPr algn="ctr"/>
            <a:r>
              <a:rPr lang="da-DK" dirty="0"/>
              <a:t>Fremtiden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6EA92CD-161B-442E-BFF2-ADDBCAF01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9690"/>
            <a:ext cx="10515600" cy="4600341"/>
          </a:xfrm>
        </p:spPr>
        <p:txBody>
          <a:bodyPr>
            <a:normAutofit fontScale="92500" lnSpcReduction="20000"/>
          </a:bodyPr>
          <a:lstStyle/>
          <a:p>
            <a:r>
              <a:rPr lang="da-DK" dirty="0"/>
              <a:t>Der er </a:t>
            </a:r>
            <a:r>
              <a:rPr lang="da-DK" dirty="0">
                <a:solidFill>
                  <a:srgbClr val="FF0000"/>
                </a:solidFill>
              </a:rPr>
              <a:t>ikke nok borgere i alle de små områder </a:t>
            </a:r>
            <a:r>
              <a:rPr lang="da-DK" dirty="0"/>
              <a:t>til egen ”Vores Tur” bil</a:t>
            </a:r>
          </a:p>
          <a:p>
            <a:r>
              <a:rPr lang="da-DK" dirty="0"/>
              <a:t>Når det er kendt materiale forventer vi, at borgerne selv byder ind på disse alternativer – der er brug for </a:t>
            </a:r>
            <a:r>
              <a:rPr lang="da-DK" dirty="0">
                <a:solidFill>
                  <a:srgbClr val="00B050"/>
                </a:solidFill>
              </a:rPr>
              <a:t>frivillige ildsjæle</a:t>
            </a:r>
          </a:p>
          <a:p>
            <a:r>
              <a:rPr lang="da-DK" dirty="0">
                <a:solidFill>
                  <a:srgbClr val="00B050"/>
                </a:solidFill>
              </a:rPr>
              <a:t>Vores Tur </a:t>
            </a:r>
            <a:r>
              <a:rPr lang="da-DK" dirty="0"/>
              <a:t>er en naturlig bestillingsvare for kommunerne</a:t>
            </a:r>
          </a:p>
          <a:p>
            <a:r>
              <a:rPr lang="da-DK" dirty="0"/>
              <a:t>Minibusserne </a:t>
            </a:r>
            <a:r>
              <a:rPr lang="da-DK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skal være i lokalområdet </a:t>
            </a:r>
            <a:r>
              <a:rPr lang="da-DK" dirty="0"/>
              <a:t>som hovedregel, men der kan være gode muligheder for at man samlet kan følges ad ud på længere ture</a:t>
            </a:r>
          </a:p>
          <a:p>
            <a:r>
              <a:rPr lang="da-DK" dirty="0"/>
              <a:t>Have et bedre </a:t>
            </a:r>
            <a:r>
              <a:rPr lang="da-DK" dirty="0">
                <a:solidFill>
                  <a:srgbClr val="00B050"/>
                </a:solidFill>
              </a:rPr>
              <a:t>flådestyringssystem</a:t>
            </a:r>
            <a:r>
              <a:rPr lang="da-DK" dirty="0"/>
              <a:t>, og det ser ud til, at </a:t>
            </a:r>
            <a:r>
              <a:rPr lang="da-DK" dirty="0" err="1"/>
              <a:t>Europcar</a:t>
            </a:r>
            <a:r>
              <a:rPr lang="da-DK" dirty="0"/>
              <a:t> nu er ved at have sådan et system klar</a:t>
            </a:r>
          </a:p>
          <a:p>
            <a:r>
              <a:rPr lang="da-DK" dirty="0">
                <a:solidFill>
                  <a:srgbClr val="00B050"/>
                </a:solidFill>
              </a:rPr>
              <a:t>Enkelt bestiller/booking system</a:t>
            </a:r>
            <a:r>
              <a:rPr lang="da-DK" dirty="0"/>
              <a:t> er nødvendig – eventuelt hænge sammen med </a:t>
            </a:r>
            <a:r>
              <a:rPr lang="da-DK" dirty="0">
                <a:solidFill>
                  <a:srgbClr val="FF0000"/>
                </a:solidFill>
              </a:rPr>
              <a:t>min landsby app</a:t>
            </a:r>
          </a:p>
          <a:p>
            <a:r>
              <a:rPr lang="da-DK" dirty="0">
                <a:solidFill>
                  <a:srgbClr val="00B0F0"/>
                </a:solidFill>
              </a:rPr>
              <a:t>Billetsystem skal udvikles. </a:t>
            </a:r>
            <a:r>
              <a:rPr lang="da-DK" dirty="0"/>
              <a:t>Der er nu 3 måder at gøre det på. Det skal ligne de kendte billetter i den kollektive trafik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E382865-6490-4AA0-9277-BF8CC1381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DDF2158-52E8-4667-A9FF-8F5CC36A7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9303215-E4FD-44BE-B0BD-78126650A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0410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90D3C-57C5-48B0-9671-E55E7B67E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A3A78D2-CB42-4E75-9A73-CEEDE5357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4C0E3AC-45DE-41C8-A985-4557CFAC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9E9B89C-9B2D-480D-AB5C-AFA3C741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A47B2DF-3AB2-4899-9DE9-A0BF69F5F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33787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389756-7CF6-4193-BBBC-9B418861D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079FACE-1F77-4F53-A18E-EEFA3F171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5BE26CE-936A-4405-B427-52E4ECA35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EEFBCD1-427B-4030-B271-88BC2405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D2FF47F-AEC6-405D-A7F7-21AFDBDF1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9473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E0271-F341-4785-8990-8A90B0104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1394"/>
            <a:ext cx="9144000" cy="1873578"/>
          </a:xfrm>
        </p:spPr>
        <p:txBody>
          <a:bodyPr/>
          <a:lstStyle/>
          <a:p>
            <a:r>
              <a:rPr lang="da-DK" dirty="0"/>
              <a:t>Typer af kollektiv trafik i Viborg Kommune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14A1A84-8626-451B-A5A5-38A49C63E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8600" y="2334972"/>
            <a:ext cx="7899400" cy="3265728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da-DK" dirty="0"/>
              <a:t>Regionalruter bestilles af regionen, der skal spare</a:t>
            </a:r>
          </a:p>
          <a:p>
            <a:pPr marL="457200" indent="-457200" algn="l">
              <a:buFont typeface="+mj-lt"/>
              <a:buAutoNum type="arabicPeriod"/>
            </a:pPr>
            <a:r>
              <a:rPr lang="da-DK" dirty="0"/>
              <a:t>Togforbindelser Aarhus – Viborg – Struer + evt. nærbane</a:t>
            </a:r>
          </a:p>
          <a:p>
            <a:pPr marL="457200" indent="-457200" algn="l">
              <a:buFont typeface="+mj-lt"/>
              <a:buAutoNum type="arabicPeriod"/>
            </a:pPr>
            <a:r>
              <a:rPr lang="da-DK" dirty="0" err="1"/>
              <a:t>Flixbus</a:t>
            </a:r>
            <a:r>
              <a:rPr lang="da-DK" dirty="0"/>
              <a:t> mod København og busruten Frederikshavn – Esbjerg</a:t>
            </a:r>
          </a:p>
          <a:p>
            <a:pPr marL="457200" indent="-457200" algn="l">
              <a:buFont typeface="+mj-lt"/>
              <a:buAutoNum type="arabicPeriod"/>
            </a:pPr>
            <a:r>
              <a:rPr lang="da-DK" dirty="0"/>
              <a:t>Flextrafik</a:t>
            </a:r>
          </a:p>
          <a:p>
            <a:pPr marL="457200" indent="-457200" algn="l">
              <a:buFont typeface="+mj-lt"/>
              <a:buAutoNum type="arabicPeriod"/>
            </a:pPr>
            <a:r>
              <a:rPr lang="da-DK" dirty="0"/>
              <a:t>Flextur</a:t>
            </a:r>
          </a:p>
          <a:p>
            <a:pPr marL="457200" indent="-457200" algn="l">
              <a:buFont typeface="+mj-lt"/>
              <a:buAutoNum type="arabicPeriod"/>
            </a:pPr>
            <a:r>
              <a:rPr lang="da-DK" dirty="0"/>
              <a:t>Lokalruter bestilles af Kommunen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da-DK" dirty="0"/>
              <a:t>Bybusser, service linjer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da-DK" dirty="0"/>
              <a:t>Oplandsruter, deleruter med naboer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da-DK" dirty="0"/>
              <a:t>Vores tur – et forsøg i landdistrikterne i 4 lokaliteter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da-DK" dirty="0"/>
              <a:t>Anden kommunal kørsel som fx skolebusser, patientbefordring og specialkørsel</a:t>
            </a:r>
          </a:p>
          <a:p>
            <a:pPr marL="457200" indent="-457200" algn="l">
              <a:buFont typeface="+mj-lt"/>
              <a:buAutoNum type="arabicPeriod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6426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8524D-9163-4352-B637-D36933C4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solidFill>
                  <a:srgbClr val="FF0000"/>
                </a:solidFill>
              </a:rPr>
              <a:t>Vores Tur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B143DF7-DA55-4DA4-AE1F-023894E4E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623" y="769336"/>
            <a:ext cx="4532487" cy="5158498"/>
          </a:xfrm>
        </p:spPr>
        <p:txBody>
          <a:bodyPr>
            <a:normAutofit fontScale="62500" lnSpcReduction="20000"/>
          </a:bodyPr>
          <a:lstStyle/>
          <a:p>
            <a:pPr fontAlgn="t"/>
            <a:r>
              <a:rPr lang="da-DK" sz="3600" b="1" dirty="0"/>
              <a:t>2017</a:t>
            </a:r>
          </a:p>
          <a:p>
            <a:pPr fontAlgn="t"/>
            <a:r>
              <a:rPr lang="da-DK" b="1" dirty="0"/>
              <a:t>Trafikstyrelsen søges om tilskud </a:t>
            </a:r>
            <a:endParaRPr lang="da-DK" dirty="0"/>
          </a:p>
          <a:p>
            <a:pPr fontAlgn="t"/>
            <a:r>
              <a:rPr lang="da-DK" sz="3600" b="1" dirty="0"/>
              <a:t>2018</a:t>
            </a:r>
            <a:endParaRPr lang="da-DK" sz="3600" dirty="0"/>
          </a:p>
          <a:p>
            <a:pPr fontAlgn="t"/>
            <a:r>
              <a:rPr lang="da-DK" b="1" dirty="0"/>
              <a:t>Maj-oktober: Forsøgsprojekter gennemføres</a:t>
            </a:r>
          </a:p>
          <a:p>
            <a:pPr fontAlgn="t"/>
            <a:r>
              <a:rPr lang="da-DK" b="1" dirty="0"/>
              <a:t>November-december: Evaluering af forsøgsprojekter</a:t>
            </a:r>
          </a:p>
          <a:p>
            <a:pPr fontAlgn="t"/>
            <a:r>
              <a:rPr lang="da-DK" b="1" dirty="0"/>
              <a:t>December: Strategi for den fremtidige kollektive transport i landdistrikter.</a:t>
            </a:r>
          </a:p>
          <a:p>
            <a:pPr fontAlgn="t"/>
            <a:r>
              <a:rPr lang="da-DK" b="1" dirty="0"/>
              <a:t> </a:t>
            </a:r>
            <a:endParaRPr lang="da-DK" dirty="0"/>
          </a:p>
          <a:p>
            <a:pPr fontAlgn="t"/>
            <a:r>
              <a:rPr lang="da-DK" sz="3600" b="1" dirty="0"/>
              <a:t>2019</a:t>
            </a:r>
            <a:endParaRPr lang="da-DK" sz="3600" dirty="0"/>
          </a:p>
          <a:p>
            <a:pPr fontAlgn="t"/>
            <a:r>
              <a:rPr lang="da-DK" dirty="0"/>
              <a:t>Januar – februar forsøget søges forlænget</a:t>
            </a:r>
          </a:p>
          <a:p>
            <a:pPr fontAlgn="t"/>
            <a:r>
              <a:rPr lang="da-DK" dirty="0"/>
              <a:t>Marts: Statusrapport sendt til Trafik-, Bygge og Boligstyrelsen, idet forsøget nu er forlænget – dog kun med minibusserne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9493F7D-20A8-41B1-9C01-8EF15B2E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C277D6A-0E56-43A5-8857-8636201C5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Kollektiv trafik i Viborg Kommune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68627B-3D22-4A60-A4BA-CB5C7ACE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95916991-A39C-41F0-8D16-4F3DA3ABC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472" y="2119204"/>
            <a:ext cx="7041877" cy="303537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294F3893-476F-48E0-BD53-F0BCD0918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411" y="611346"/>
            <a:ext cx="2552700" cy="954581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A446600A-E4C5-4069-B3E0-52F151A74C85}"/>
              </a:ext>
            </a:extLst>
          </p:cNvPr>
          <p:cNvSpPr txBox="1"/>
          <p:nvPr/>
        </p:nvSpPr>
        <p:spPr>
          <a:xfrm>
            <a:off x="6095999" y="5281503"/>
            <a:ext cx="4323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Forsøget er forlænget til lidt ind i 2020</a:t>
            </a:r>
          </a:p>
        </p:txBody>
      </p:sp>
    </p:spTree>
    <p:extLst>
      <p:ext uri="{BB962C8B-B14F-4D97-AF65-F5344CB8AC3E}">
        <p14:creationId xmlns:p14="http://schemas.microsoft.com/office/powerpoint/2010/main" val="3575174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8524D-9163-4352-B637-D36933C4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dirty="0"/>
              <a:t>Hvor gennemføres forsøget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B143DF7-DA55-4DA4-AE1F-023894E4E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05300" cy="4351338"/>
          </a:xfrm>
        </p:spPr>
        <p:txBody>
          <a:bodyPr>
            <a:normAutofit fontScale="85000" lnSpcReduction="20000"/>
          </a:bodyPr>
          <a:lstStyle/>
          <a:p>
            <a:r>
              <a:rPr lang="da-DK" dirty="0">
                <a:solidFill>
                  <a:srgbClr val="FF0000"/>
                </a:solidFill>
              </a:rPr>
              <a:t>Vi udvalgte tre områder ud fra kendt viden om:</a:t>
            </a:r>
          </a:p>
          <a:p>
            <a:pPr marL="285750" indent="-285750"/>
            <a:r>
              <a:rPr lang="da-DK" dirty="0"/>
              <a:t>Eksisterende kollektiv trafik</a:t>
            </a:r>
          </a:p>
          <a:p>
            <a:pPr marL="285750" indent="-285750"/>
            <a:r>
              <a:rPr lang="da-DK" dirty="0"/>
              <a:t>Skolebusser</a:t>
            </a:r>
          </a:p>
          <a:p>
            <a:pPr marL="285750" indent="-285750"/>
            <a:r>
              <a:rPr lang="da-DK" dirty="0"/>
              <a:t>Landsbyer med aktive borgere</a:t>
            </a:r>
          </a:p>
          <a:p>
            <a:pPr marL="285750" indent="-285750"/>
            <a:r>
              <a:rPr lang="da-DK" dirty="0"/>
              <a:t>Områderne skulle være forskellige:</a:t>
            </a:r>
          </a:p>
          <a:p>
            <a:pPr marL="742950" lvl="1" indent="-285750"/>
            <a:r>
              <a:rPr lang="da-DK" dirty="0"/>
              <a:t>Afstand til Viborg</a:t>
            </a:r>
          </a:p>
          <a:p>
            <a:pPr marL="742950" lvl="1" indent="-285750"/>
            <a:r>
              <a:rPr lang="da-DK" dirty="0"/>
              <a:t>Type af eksisterende busbetjening</a:t>
            </a:r>
          </a:p>
          <a:p>
            <a:pPr marL="285750" indent="-285750"/>
            <a:r>
              <a:rPr lang="da-DK" dirty="0"/>
              <a:t>Passe til en økonomi på ca. 1 mio. kr. over 1 år</a:t>
            </a:r>
          </a:p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9493F7D-20A8-41B1-9C01-8EF15B2E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C277D6A-0E56-43A5-8857-8636201C5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68627B-3D22-4A60-A4BA-CB5C7ACE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45321374-94EC-400E-9341-CBD5FCA582CE}"/>
              </a:ext>
            </a:extLst>
          </p:cNvPr>
          <p:cNvSpPr txBox="1">
            <a:spLocks/>
          </p:cNvSpPr>
          <p:nvPr/>
        </p:nvSpPr>
        <p:spPr>
          <a:xfrm>
            <a:off x="5232399" y="1690688"/>
            <a:ext cx="61722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De udvalgte områder:</a:t>
            </a:r>
          </a:p>
          <a:p>
            <a:r>
              <a:rPr lang="da-DK" dirty="0"/>
              <a:t>VEST:</a:t>
            </a:r>
            <a:br>
              <a:rPr lang="da-DK" dirty="0"/>
            </a:br>
            <a:r>
              <a:rPr lang="da-DK" dirty="0"/>
              <a:t>Vridsted, Vroue, Fly, Kjeldbjerg, Tastum, Sjørup og Sdr. Resen</a:t>
            </a:r>
          </a:p>
          <a:p>
            <a:r>
              <a:rPr lang="da-DK" dirty="0"/>
              <a:t>NORD:</a:t>
            </a:r>
            <a:br>
              <a:rPr lang="da-DK" dirty="0"/>
            </a:br>
            <a:r>
              <a:rPr lang="da-DK" dirty="0"/>
              <a:t>Ulbjerg, Låstrup, Skringstrup, Skals, Sundstrup, Møldrup</a:t>
            </a:r>
          </a:p>
          <a:p>
            <a:r>
              <a:rPr lang="da-DK" dirty="0"/>
              <a:t>ØST:</a:t>
            </a:r>
            <a:br>
              <a:rPr lang="da-DK" dirty="0"/>
            </a:br>
            <a:r>
              <a:rPr lang="da-DK" dirty="0"/>
              <a:t>Hammershøj, Ørum, Foulum, Vammen, Vejrumbro</a:t>
            </a:r>
          </a:p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E6B88D5-3CE0-40D3-8EAA-FE2C8F1F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37905"/>
            <a:ext cx="2557463" cy="120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57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8524D-9163-4352-B637-D36933C46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95900" cy="1325563"/>
          </a:xfrm>
        </p:spPr>
        <p:txBody>
          <a:bodyPr/>
          <a:lstStyle/>
          <a:p>
            <a:r>
              <a:rPr lang="da-DK" dirty="0"/>
              <a:t>Projektets formål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B143DF7-DA55-4DA4-AE1F-023894E4E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6193"/>
            <a:ext cx="4775200" cy="471077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da-DK" dirty="0"/>
              <a:t>At </a:t>
            </a:r>
            <a:r>
              <a:rPr lang="da-DK" dirty="0">
                <a:solidFill>
                  <a:srgbClr val="00B050"/>
                </a:solidFill>
              </a:rPr>
              <a:t>udvikle og afprøve nye former </a:t>
            </a:r>
            <a:r>
              <a:rPr lang="da-DK" dirty="0"/>
              <a:t>for kollektiv transport i Viborg Kommunes      landdistrikter</a:t>
            </a:r>
          </a:p>
          <a:p>
            <a:pPr lvl="0"/>
            <a:r>
              <a:rPr lang="da-DK" dirty="0"/>
              <a:t>At udfordre det etablerede system omkring den kollektive trafik i landdistrikter ved at udvikle nye koncepter, der blandt andet bygger på </a:t>
            </a:r>
            <a:r>
              <a:rPr lang="da-DK" dirty="0">
                <a:solidFill>
                  <a:srgbClr val="FF0000"/>
                </a:solidFill>
              </a:rPr>
              <a:t>borgerinddragelse og frivillige ildsjæles indsats</a:t>
            </a:r>
          </a:p>
          <a:p>
            <a:pPr lvl="0"/>
            <a:r>
              <a:rPr lang="da-DK" dirty="0"/>
              <a:t>At afklare hvorvidt det er muligt at etablere </a:t>
            </a:r>
            <a:r>
              <a:rPr lang="da-DK" dirty="0">
                <a:solidFill>
                  <a:srgbClr val="00B0F0"/>
                </a:solidFill>
              </a:rPr>
              <a:t>borgerdrevet kollektiv </a:t>
            </a:r>
            <a:r>
              <a:rPr lang="da-DK" dirty="0"/>
              <a:t>transport, og hvordan det kan organiseres og finansieres</a:t>
            </a:r>
          </a:p>
          <a:p>
            <a:pPr lvl="0"/>
            <a:r>
              <a:rPr lang="da-DK" dirty="0"/>
              <a:t>At bidrage til fastlæggelsen og implementeringen af en </a:t>
            </a:r>
            <a:r>
              <a:rPr lang="da-DK" dirty="0">
                <a:solidFill>
                  <a:srgbClr val="FFFF00"/>
                </a:solidFill>
              </a:rPr>
              <a:t>ny strategi for den fremtidige kollektive </a:t>
            </a:r>
            <a:r>
              <a:rPr lang="da-DK" dirty="0"/>
              <a:t>transport i Viborg Kommunes landdistrikter.</a:t>
            </a:r>
          </a:p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9493F7D-20A8-41B1-9C01-8EF15B2E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C277D6A-0E56-43A5-8857-8636201C5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68627B-3D22-4A60-A4BA-CB5C7ACE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5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408CE5B-2A99-4371-9DCA-500000B77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270999" y="671515"/>
            <a:ext cx="1494755" cy="1454560"/>
          </a:xfrm>
          <a:prstGeom prst="rect">
            <a:avLst/>
          </a:prstGeom>
        </p:spPr>
      </p:pic>
      <p:pic>
        <p:nvPicPr>
          <p:cNvPr id="8" name="Pladsholder til indhold 3" descr="C:\Users\vpmajoh\AppData\Local\Microsoft\Windows\INetCache\Content.Word\Forsøgsprojektområder_rev200917.jpg">
            <a:extLst>
              <a:ext uri="{FF2B5EF4-FFF2-40B4-BE49-F238E27FC236}">
                <a16:creationId xmlns:a16="http://schemas.microsoft.com/office/drawing/2014/main" id="{DF55040A-4B66-4294-A1D3-ECCD1F0C39E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304" y="2504657"/>
            <a:ext cx="5844050" cy="3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6B06B43-EBAC-4117-A1C3-FB12979F5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103" y="671515"/>
            <a:ext cx="1579821" cy="14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91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9493F7D-20A8-41B1-9C01-8EF15B2E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C277D6A-0E56-43A5-8857-8636201C5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68627B-3D22-4A60-A4BA-CB5C7ACE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7D6409C-1B15-442D-9501-6B5AD195A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943600" cy="1166027"/>
          </a:xfrm>
        </p:spPr>
        <p:txBody>
          <a:bodyPr>
            <a:normAutofit/>
          </a:bodyPr>
          <a:lstStyle/>
          <a:p>
            <a:pPr algn="ctr"/>
            <a:r>
              <a:rPr lang="da-DK" sz="2800" dirty="0"/>
              <a:t>Analyse af behov for bedre kollektiv trafik i landområderne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BCC58414-5822-4EC8-8434-A2E5A511C11E}"/>
              </a:ext>
            </a:extLst>
          </p:cNvPr>
          <p:cNvSpPr txBox="1">
            <a:spLocks/>
          </p:cNvSpPr>
          <p:nvPr/>
        </p:nvSpPr>
        <p:spPr>
          <a:xfrm>
            <a:off x="838200" y="1586724"/>
            <a:ext cx="4947745" cy="441323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da-DK" sz="2000" dirty="0">
                <a:solidFill>
                  <a:srgbClr val="00B050"/>
                </a:solidFill>
              </a:rPr>
              <a:t>Hvad sker der i dag ude i de enkelte områder</a:t>
            </a:r>
          </a:p>
          <a:p>
            <a:pPr marL="742950" lvl="1" indent="-285750"/>
            <a:r>
              <a:rPr lang="da-DK" sz="2000" dirty="0"/>
              <a:t>Lokal eller regional bus eller tog</a:t>
            </a:r>
          </a:p>
          <a:p>
            <a:pPr marL="742950" lvl="1" indent="-285750"/>
            <a:r>
              <a:rPr lang="da-DK" sz="2000" dirty="0"/>
              <a:t>Samkørsel til/fra arbejde eller skole</a:t>
            </a:r>
          </a:p>
          <a:p>
            <a:pPr marL="742950" lvl="1" indent="-285750"/>
            <a:r>
              <a:rPr lang="da-DK" sz="2000" dirty="0"/>
              <a:t>Transport til fritidsaktiviteter</a:t>
            </a:r>
          </a:p>
          <a:p>
            <a:pPr marL="742950" lvl="1" indent="-285750"/>
            <a:r>
              <a:rPr lang="da-DK" sz="2000" dirty="0"/>
              <a:t>Foreninger –</a:t>
            </a:r>
          </a:p>
          <a:p>
            <a:pPr marL="1200150" lvl="2" indent="-285750"/>
            <a:r>
              <a:rPr lang="da-DK" dirty="0"/>
              <a:t>Sport</a:t>
            </a:r>
          </a:p>
          <a:p>
            <a:pPr marL="1200150" lvl="2" indent="-285750"/>
            <a:r>
              <a:rPr lang="da-DK" dirty="0"/>
              <a:t>Spejder</a:t>
            </a:r>
          </a:p>
          <a:p>
            <a:pPr marL="1200150" lvl="2" indent="-285750"/>
            <a:r>
              <a:rPr lang="da-DK" dirty="0"/>
              <a:t>Sang/musik</a:t>
            </a:r>
          </a:p>
          <a:p>
            <a:pPr marL="742950" lvl="1" indent="-285750"/>
            <a:r>
              <a:rPr lang="da-DK" sz="2000" dirty="0"/>
              <a:t>Køber ind</a:t>
            </a:r>
          </a:p>
          <a:p>
            <a:pPr marL="742950" lvl="1" indent="-285750"/>
            <a:r>
              <a:rPr lang="da-DK" sz="2000" dirty="0"/>
              <a:t>Læge, tandlæge og lignende</a:t>
            </a:r>
          </a:p>
          <a:p>
            <a:pPr marL="285750" indent="-285750"/>
            <a:r>
              <a:rPr lang="da-DK" sz="2000" dirty="0"/>
              <a:t>Transportbehov, der ikke opfyldes</a:t>
            </a:r>
          </a:p>
          <a:p>
            <a:pPr marL="742950" lvl="1" indent="-285750"/>
            <a:r>
              <a:rPr lang="da-DK" sz="2000" dirty="0"/>
              <a:t>Er der noget, som kræver to biler</a:t>
            </a:r>
          </a:p>
          <a:p>
            <a:pPr marL="742950" lvl="1" indent="-285750"/>
            <a:r>
              <a:rPr lang="da-DK" sz="2000" dirty="0"/>
              <a:t>Er der noget, som man så bare må undvære</a:t>
            </a:r>
          </a:p>
          <a:p>
            <a:pPr marL="285750" indent="-285750"/>
            <a:r>
              <a:rPr lang="da-DK" sz="2000" dirty="0"/>
              <a:t>Nye behov for transportmuligheder</a:t>
            </a:r>
          </a:p>
          <a:p>
            <a:endParaRPr lang="da-DK" dirty="0"/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05CFA53E-C12F-4173-A73D-83459ED86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3600" y="691274"/>
            <a:ext cx="5537200" cy="56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93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9493F7D-20A8-41B1-9C01-8EF15B2E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C277D6A-0E56-43A5-8857-8636201C5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68627B-3D22-4A60-A4BA-CB5C7ACE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7" name="Pladsholder til billede 5">
            <a:extLst>
              <a:ext uri="{FF2B5EF4-FFF2-40B4-BE49-F238E27FC236}">
                <a16:creationId xmlns:a16="http://schemas.microsoft.com/office/drawing/2014/main" id="{E97AC154-A500-4C75-8EC2-0357CA7D35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35" b="5035"/>
          <a:stretch>
            <a:fillRect/>
          </a:stretch>
        </p:blipFill>
        <p:spPr>
          <a:xfrm>
            <a:off x="311623" y="1065120"/>
            <a:ext cx="6964218" cy="3917373"/>
          </a:xfrm>
          <a:prstGeom prst="rect">
            <a:avLst/>
          </a:prstGeom>
        </p:spPr>
      </p:pic>
      <p:pic>
        <p:nvPicPr>
          <p:cNvPr id="8" name="Pladsholder til indhold 6">
            <a:extLst>
              <a:ext uri="{FF2B5EF4-FFF2-40B4-BE49-F238E27FC236}">
                <a16:creationId xmlns:a16="http://schemas.microsoft.com/office/drawing/2014/main" id="{280FDFBC-B90D-4CE5-89C2-F4B5A0822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53806" y="195995"/>
            <a:ext cx="3043870" cy="3608636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65B48802-FFD2-44F4-9EDA-AE66CDA0D2CE}"/>
              </a:ext>
            </a:extLst>
          </p:cNvPr>
          <p:cNvSpPr txBox="1"/>
          <p:nvPr/>
        </p:nvSpPr>
        <p:spPr>
          <a:xfrm>
            <a:off x="854157" y="195995"/>
            <a:ext cx="5879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Indsamling af viden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48C26F67-261B-4C9F-8562-DEBB6ECDB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820" y="3803321"/>
            <a:ext cx="5164677" cy="236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48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8524D-9163-4352-B637-D36933C46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71" y="365125"/>
            <a:ext cx="5318419" cy="1547565"/>
          </a:xfrm>
        </p:spPr>
        <p:txBody>
          <a:bodyPr>
            <a:normAutofit fontScale="90000"/>
          </a:bodyPr>
          <a:lstStyle/>
          <a:p>
            <a:pPr algn="ctr"/>
            <a:r>
              <a:rPr lang="da-DK" dirty="0"/>
              <a:t>Vi startede </a:t>
            </a:r>
            <a:br>
              <a:rPr lang="da-DK" dirty="0"/>
            </a:br>
            <a:r>
              <a:rPr lang="da-DK" dirty="0"/>
              <a:t>med 9 biler</a:t>
            </a:r>
            <a:br>
              <a:rPr lang="da-DK" dirty="0"/>
            </a:br>
            <a:r>
              <a:rPr lang="da-DK" sz="2200" dirty="0"/>
              <a:t>3 minibusser og 6 almindelige biler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9493F7D-20A8-41B1-9C01-8EF15B2E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C277D6A-0E56-43A5-8857-8636201C5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68627B-3D22-4A60-A4BA-CB5C7ACE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8</a:t>
            </a:fld>
            <a:endParaRPr lang="da-DK" dirty="0"/>
          </a:p>
        </p:txBody>
      </p:sp>
      <p:pic>
        <p:nvPicPr>
          <p:cNvPr id="7" name="Pladsholder til indhold 7">
            <a:extLst>
              <a:ext uri="{FF2B5EF4-FFF2-40B4-BE49-F238E27FC236}">
                <a16:creationId xmlns:a16="http://schemas.microsoft.com/office/drawing/2014/main" id="{59956B67-2946-4F70-8FB8-9A05C55FD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0" y="2654163"/>
            <a:ext cx="5081793" cy="3387862"/>
          </a:xfr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F58C29A4-4775-4282-8219-00AB4FC74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952" y="365126"/>
            <a:ext cx="3255432" cy="2441574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56295FD4-3E9D-44E1-A11E-8342DA394CE7}"/>
              </a:ext>
            </a:extLst>
          </p:cNvPr>
          <p:cNvSpPr txBox="1"/>
          <p:nvPr/>
        </p:nvSpPr>
        <p:spPr>
          <a:xfrm>
            <a:off x="5896304" y="3121025"/>
            <a:ext cx="57859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</a:rPr>
              <a:t>Det er borgerne selv, der nu har initiativet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</a:rPr>
              <a:t>Viborg Kommune betaler faste udgifter som leasing og abonnement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</a:rPr>
              <a:t>Brugerne betaler driften af bilerne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</a:rPr>
              <a:t>4 lokaliteter, som ikke virker helt 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</a:rPr>
              <a:t>Evalueringen afgør om og hvordan konceptet måske kan fortsætte</a:t>
            </a:r>
          </a:p>
        </p:txBody>
      </p:sp>
    </p:spTree>
    <p:extLst>
      <p:ext uri="{BB962C8B-B14F-4D97-AF65-F5344CB8AC3E}">
        <p14:creationId xmlns:p14="http://schemas.microsoft.com/office/powerpoint/2010/main" val="253297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9A07AE-9DF8-4D8D-8955-E52DCA251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4559"/>
          </a:xfrm>
        </p:spPr>
        <p:txBody>
          <a:bodyPr/>
          <a:lstStyle/>
          <a:p>
            <a:pPr algn="ctr"/>
            <a:r>
              <a:rPr lang="da-DK" dirty="0"/>
              <a:t>Borgerinddragelse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26D7F6D-B426-4EC8-B13B-82C392B29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3850"/>
            <a:ext cx="10515600" cy="4843113"/>
          </a:xfrm>
        </p:spPr>
        <p:txBody>
          <a:bodyPr>
            <a:normAutofit lnSpcReduction="10000"/>
          </a:bodyPr>
          <a:lstStyle/>
          <a:p>
            <a:r>
              <a:rPr lang="da-DK" dirty="0"/>
              <a:t>Borgerne fundet via kendskab til borgerforeninger, ældreråd og andre mulige navnelister</a:t>
            </a:r>
          </a:p>
          <a:p>
            <a:r>
              <a:rPr lang="da-DK" dirty="0"/>
              <a:t>Aktive borgere sat i gang med at finde aktive personer i de aktuelle 4 områder, så der hvert sted er en kontaktgruppe</a:t>
            </a:r>
          </a:p>
          <a:p>
            <a:r>
              <a:rPr lang="da-DK" dirty="0"/>
              <a:t>Borgerne lavede selv eget info-materiale</a:t>
            </a:r>
          </a:p>
          <a:p>
            <a:r>
              <a:rPr lang="da-DK" dirty="0"/>
              <a:t>Deltog i placering af bilerne og hjælper med tilmelding </a:t>
            </a:r>
          </a:p>
          <a:p>
            <a:r>
              <a:rPr lang="da-DK" dirty="0"/>
              <a:t>Fastsatte pris for at bruge bilerne – tre forskellige løsninger</a:t>
            </a:r>
          </a:p>
          <a:p>
            <a:r>
              <a:rPr lang="da-DK" dirty="0"/>
              <a:t>Fællesmøder mellem forvaltning og kontaktgrupper – i møderne er </a:t>
            </a:r>
            <a:r>
              <a:rPr lang="da-DK" dirty="0" err="1"/>
              <a:t>Midttrafik</a:t>
            </a:r>
            <a:r>
              <a:rPr lang="da-DK" dirty="0"/>
              <a:t> også med. Ind i mellem er rådgiver med.</a:t>
            </a:r>
          </a:p>
          <a:p>
            <a:r>
              <a:rPr lang="da-DK" dirty="0"/>
              <a:t>Lykkes bedst, når borgerne er på forkant. Vi kan ikke pådutte dem et behov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B3ECFE3-3198-42C2-9F59-37495BAD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5848D63-0CB8-4109-B895-4B347FB19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Kollektiv trafik i Viborg Kommune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7DA2327-CB6A-4204-AD47-16DDE5EF5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pPr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5654151"/>
      </p:ext>
    </p:extLst>
  </p:cSld>
  <p:clrMapOvr>
    <a:masterClrMapping/>
  </p:clrMapOvr>
</p:sld>
</file>

<file path=ppt/theme/theme1.xml><?xml version="1.0" encoding="utf-8"?>
<a:theme xmlns:a="http://schemas.openxmlformats.org/drawingml/2006/main" name="Viborg Kommune lys grå">
  <a:themeElements>
    <a:clrScheme name="Viborg kommun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5919E"/>
      </a:accent1>
      <a:accent2>
        <a:srgbClr val="C36700"/>
      </a:accent2>
      <a:accent3>
        <a:srgbClr val="979DA4"/>
      </a:accent3>
      <a:accent4>
        <a:srgbClr val="F0C900"/>
      </a:accent4>
      <a:accent5>
        <a:srgbClr val="1C549B"/>
      </a:accent5>
      <a:accent6>
        <a:srgbClr val="C1CE1D"/>
      </a:accent6>
      <a:hlink>
        <a:srgbClr val="B0CED7"/>
      </a:hlink>
      <a:folHlink>
        <a:srgbClr val="B3C7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08223DDE-D600-490B-A78F-80F067F4EFEF}" vid="{0F72DEC2-8A81-4715-998A-D5002A773C11}"/>
    </a:ext>
  </a:extLst>
</a:theme>
</file>

<file path=ppt/theme/theme2.xml><?xml version="1.0" encoding="utf-8"?>
<a:theme xmlns:a="http://schemas.openxmlformats.org/drawingml/2006/main" name="Viborg Kommune grøn">
  <a:themeElements>
    <a:clrScheme name="Viborg kommun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5919E"/>
      </a:accent1>
      <a:accent2>
        <a:srgbClr val="C36700"/>
      </a:accent2>
      <a:accent3>
        <a:srgbClr val="979DA4"/>
      </a:accent3>
      <a:accent4>
        <a:srgbClr val="F0C900"/>
      </a:accent4>
      <a:accent5>
        <a:srgbClr val="1C549B"/>
      </a:accent5>
      <a:accent6>
        <a:srgbClr val="C1CE1D"/>
      </a:accent6>
      <a:hlink>
        <a:srgbClr val="B0CED7"/>
      </a:hlink>
      <a:folHlink>
        <a:srgbClr val="B3C7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08223DDE-D600-490B-A78F-80F067F4EFEF}" vid="{6A0A66A4-81ED-4B0C-91C5-2666A70C8BD1}"/>
    </a:ext>
  </a:extLst>
</a:theme>
</file>

<file path=ppt/theme/theme3.xml><?xml version="1.0" encoding="utf-8"?>
<a:theme xmlns:a="http://schemas.openxmlformats.org/drawingml/2006/main" name="Viborg Kommune lime">
  <a:themeElements>
    <a:clrScheme name="Viborg kommun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5919E"/>
      </a:accent1>
      <a:accent2>
        <a:srgbClr val="C36700"/>
      </a:accent2>
      <a:accent3>
        <a:srgbClr val="979DA4"/>
      </a:accent3>
      <a:accent4>
        <a:srgbClr val="F0C900"/>
      </a:accent4>
      <a:accent5>
        <a:srgbClr val="1C549B"/>
      </a:accent5>
      <a:accent6>
        <a:srgbClr val="C1CE1D"/>
      </a:accent6>
      <a:hlink>
        <a:srgbClr val="B0CED7"/>
      </a:hlink>
      <a:folHlink>
        <a:srgbClr val="B3C7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08223DDE-D600-490B-A78F-80F067F4EFEF}" vid="{39B92CBC-EABD-4A13-A1EB-32FB79A2BD65}"/>
    </a:ext>
  </a:extLst>
</a:theme>
</file>

<file path=ppt/theme/theme4.xml><?xml version="1.0" encoding="utf-8"?>
<a:theme xmlns:a="http://schemas.openxmlformats.org/drawingml/2006/main" name="Viborg Kommune brun">
  <a:themeElements>
    <a:clrScheme name="Viborg kommun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5919E"/>
      </a:accent1>
      <a:accent2>
        <a:srgbClr val="C36700"/>
      </a:accent2>
      <a:accent3>
        <a:srgbClr val="979DA4"/>
      </a:accent3>
      <a:accent4>
        <a:srgbClr val="F0C900"/>
      </a:accent4>
      <a:accent5>
        <a:srgbClr val="1C549B"/>
      </a:accent5>
      <a:accent6>
        <a:srgbClr val="C1CE1D"/>
      </a:accent6>
      <a:hlink>
        <a:srgbClr val="B0CED7"/>
      </a:hlink>
      <a:folHlink>
        <a:srgbClr val="B3C7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08223DDE-D600-490B-A78F-80F067F4EFEF}" vid="{0468FF5A-88E1-42BC-9F6E-D493D2EC3AED}"/>
    </a:ext>
  </a:extLst>
</a:theme>
</file>

<file path=ppt/theme/theme5.xml><?xml version="1.0" encoding="utf-8"?>
<a:theme xmlns:a="http://schemas.openxmlformats.org/drawingml/2006/main" name="Viborg Kommune blå">
  <a:themeElements>
    <a:clrScheme name="Viborg kommun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5919E"/>
      </a:accent1>
      <a:accent2>
        <a:srgbClr val="C36700"/>
      </a:accent2>
      <a:accent3>
        <a:srgbClr val="979DA4"/>
      </a:accent3>
      <a:accent4>
        <a:srgbClr val="F0C900"/>
      </a:accent4>
      <a:accent5>
        <a:srgbClr val="1C549B"/>
      </a:accent5>
      <a:accent6>
        <a:srgbClr val="C1CE1D"/>
      </a:accent6>
      <a:hlink>
        <a:srgbClr val="B0CED7"/>
      </a:hlink>
      <a:folHlink>
        <a:srgbClr val="B3C7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08223DDE-D600-490B-A78F-80F067F4EFEF}" vid="{96CB98A3-D932-45D4-9504-ACE49BA9964E}"/>
    </a:ext>
  </a:extLst>
</a:theme>
</file>

<file path=ppt/theme/theme6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888</Words>
  <Application>Microsoft Office PowerPoint</Application>
  <PresentationFormat>Widescreen</PresentationFormat>
  <Paragraphs>133</Paragraphs>
  <Slides>15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5</vt:i4>
      </vt:variant>
      <vt:variant>
        <vt:lpstr>Slidetitler</vt:lpstr>
      </vt:variant>
      <vt:variant>
        <vt:i4>15</vt:i4>
      </vt:variant>
    </vt:vector>
  </HeadingPairs>
  <TitlesOfParts>
    <vt:vector size="22" baseType="lpstr">
      <vt:lpstr>Arial</vt:lpstr>
      <vt:lpstr>Calibri</vt:lpstr>
      <vt:lpstr>Viborg Kommune lys grå</vt:lpstr>
      <vt:lpstr>Viborg Kommune grøn</vt:lpstr>
      <vt:lpstr>Viborg Kommune lime</vt:lpstr>
      <vt:lpstr>Viborg Kommune brun</vt:lpstr>
      <vt:lpstr>Viborg Kommune blå</vt:lpstr>
      <vt:lpstr>Udvikling Kollektiv trafik i Viborg Kommune</vt:lpstr>
      <vt:lpstr>Typer af kollektiv trafik i Viborg Kommune</vt:lpstr>
      <vt:lpstr>Vores Tur</vt:lpstr>
      <vt:lpstr>Hvor gennemføres forsøget</vt:lpstr>
      <vt:lpstr>Projektets formål</vt:lpstr>
      <vt:lpstr>Analyse af behov for bedre kollektiv trafik i landområderne</vt:lpstr>
      <vt:lpstr>PowerPoint-præsentation</vt:lpstr>
      <vt:lpstr>Vi startede  med 9 biler 3 minibusser og 6 almindelige biler</vt:lpstr>
      <vt:lpstr>Borgerinddragelse</vt:lpstr>
      <vt:lpstr>Bilerne</vt:lpstr>
      <vt:lpstr>Den første del af forsøget maj 2018 – marts 2019</vt:lpstr>
      <vt:lpstr>Forlængelse af forsøget</vt:lpstr>
      <vt:lpstr>Fremtiden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Bodil Rom-Jensen</dc:creator>
  <cp:lastModifiedBy>Thorkild Vestergaard</cp:lastModifiedBy>
  <cp:revision>28</cp:revision>
  <dcterms:created xsi:type="dcterms:W3CDTF">2018-03-19T08:43:06Z</dcterms:created>
  <dcterms:modified xsi:type="dcterms:W3CDTF">2019-06-03T13:59:54Z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ceInstanceGUID">
    <vt:lpwstr>{8479724A-6A17-4CC2-864C-979559F38328}</vt:lpwstr>
  </property>
</Properties>
</file>