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1" r:id="rId4"/>
    <p:sldId id="277" r:id="rId5"/>
    <p:sldId id="276" r:id="rId6"/>
    <p:sldId id="265" r:id="rId7"/>
    <p:sldId id="273" r:id="rId8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847"/>
    <a:srgbClr val="A9A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4" autoAdjust="0"/>
  </p:normalViewPr>
  <p:slideViewPr>
    <p:cSldViewPr>
      <p:cViewPr varScale="1">
        <p:scale>
          <a:sx n="75" d="100"/>
          <a:sy n="75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62A27-60A3-4311-8994-F3CB6702E327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BC77-A7D4-4AD6-91F9-E505681A63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92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CBC77-A7D4-4AD6-91F9-E505681A63E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77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4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81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408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11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033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70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63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2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58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5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86B8-DD81-492A-8A2C-326B518C4221}" type="datetimeFigureOut">
              <a:rPr lang="da-DK" smtClean="0"/>
              <a:t>26-11-2019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7C69-B013-44DA-9EF5-779416AA51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51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B86B8-DD81-492A-8A2C-326B518C4221}" type="datetimeFigureOut">
              <a:rPr lang="da-DK" smtClean="0"/>
              <a:t>26-11-2019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F9A13D1-8714-4A53-930D-A64A9B75C79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0816A7F-A50F-44C5-ADA3-3AF07AA700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da-DK" sz="4000" b="1" dirty="0"/>
              <a:t>Miljøvenlige busser</a:t>
            </a:r>
            <a:br>
              <a:rPr lang="da-DK" sz="4000" b="1" dirty="0"/>
            </a:br>
            <a:r>
              <a:rPr lang="da-DK" sz="4000" b="1" dirty="0"/>
              <a:t>(lige nu…)</a:t>
            </a:r>
            <a:br>
              <a:rPr lang="da-DK" sz="3500" b="1" dirty="0"/>
            </a:br>
            <a:br>
              <a:rPr lang="da-DK" sz="1100" b="1" dirty="0"/>
            </a:br>
            <a:br>
              <a:rPr lang="da-DK" sz="1050" b="1" dirty="0"/>
            </a:br>
            <a:r>
              <a:rPr lang="da-DK" sz="3200" b="1" i="1" dirty="0"/>
              <a:t>Oplæg i faglig Forum</a:t>
            </a:r>
          </a:p>
        </p:txBody>
      </p:sp>
    </p:spTree>
    <p:extLst>
      <p:ext uri="{BB962C8B-B14F-4D97-AF65-F5344CB8AC3E}">
        <p14:creationId xmlns:p14="http://schemas.microsoft.com/office/powerpoint/2010/main" val="53151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F5CEF-A7BB-4732-BF3E-6ADB9423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Hvilket miljø vil vi påvirke?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0FB72C7-E020-46CD-9172-984CCEA6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da-DK" dirty="0"/>
              <a:t>Global forurening (klima)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95FE0BC-1EFE-466C-BD42-E571E114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da-DK" dirty="0"/>
              <a:t>Lokal forurening (røg og støj)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8070F49B-491B-4513-83F5-76F2751994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b="18649"/>
          <a:stretch/>
        </p:blipFill>
        <p:spPr>
          <a:xfrm>
            <a:off x="468098" y="2156251"/>
            <a:ext cx="4040188" cy="2167536"/>
          </a:xfrm>
        </p:spPr>
      </p:pic>
      <p:pic>
        <p:nvPicPr>
          <p:cNvPr id="14" name="Pladsholder til indhold 13">
            <a:extLst>
              <a:ext uri="{FF2B5EF4-FFF2-40B4-BE49-F238E27FC236}">
                <a16:creationId xmlns:a16="http://schemas.microsoft.com/office/drawing/2014/main" id="{402F97B0-10C2-4C88-BFA3-7CDF124B9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6440"/>
          <a:stretch/>
        </p:blipFill>
        <p:spPr>
          <a:xfrm>
            <a:off x="4675342" y="2156252"/>
            <a:ext cx="4040188" cy="2167536"/>
          </a:xfr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FF21AF6-3FC0-4CEE-A567-8FDC68560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6" t="30831" r="5851" b="-11685"/>
          <a:stretch/>
        </p:blipFill>
        <p:spPr>
          <a:xfrm>
            <a:off x="455612" y="4491198"/>
            <a:ext cx="4041776" cy="239513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015466D-64B5-40B1-9E9C-F9397A42A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603"/>
          <a:stretch/>
        </p:blipFill>
        <p:spPr>
          <a:xfrm>
            <a:off x="4675342" y="4473773"/>
            <a:ext cx="4011458" cy="20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57200" y="1557132"/>
            <a:ext cx="1306488" cy="720000"/>
          </a:xfrm>
          <a:ln w="34925"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a-DK" sz="2000" dirty="0"/>
              <a:t>Brændstof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>
          <a:xfrm>
            <a:off x="2287472" y="1559223"/>
            <a:ext cx="1306488" cy="720000"/>
          </a:xfrm>
          <a:ln w="34925"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a-DK" sz="2000" dirty="0"/>
              <a:t>Økonomi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2287472" y="2455745"/>
            <a:ext cx="1306488" cy="720000"/>
          </a:xfrm>
          <a:ln w="34925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a-DK" sz="2000" dirty="0"/>
              <a:t>+10-20 %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C9BC8191-E56A-4BBF-A9FA-858C95353E9E}"/>
              </a:ext>
            </a:extLst>
          </p:cNvPr>
          <p:cNvSpPr txBox="1">
            <a:spLocks/>
          </p:cNvSpPr>
          <p:nvPr/>
        </p:nvSpPr>
        <p:spPr>
          <a:xfrm>
            <a:off x="4009632" y="1557132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000" dirty="0"/>
              <a:t>Global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5CBFA8D-5AC2-4A68-80FF-2CD5D8F7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da-DK" dirty="0"/>
              <a:t>Hvad er muligt – lige nu…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6FDF130D-1391-41B2-9F50-71C975E86E40}"/>
              </a:ext>
            </a:extLst>
          </p:cNvPr>
          <p:cNvSpPr txBox="1">
            <a:spLocks/>
          </p:cNvSpPr>
          <p:nvPr/>
        </p:nvSpPr>
        <p:spPr>
          <a:xfrm>
            <a:off x="5731792" y="1548825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000" dirty="0"/>
              <a:t>Lokal</a:t>
            </a:r>
          </a:p>
        </p:txBody>
      </p:sp>
      <p:sp>
        <p:nvSpPr>
          <p:cNvPr id="20" name="Pladsholder til tekst 6">
            <a:extLst>
              <a:ext uri="{FF2B5EF4-FFF2-40B4-BE49-F238E27FC236}">
                <a16:creationId xmlns:a16="http://schemas.microsoft.com/office/drawing/2014/main" id="{760354A2-2217-4031-A0D0-41C76D26DFE2}"/>
              </a:ext>
            </a:extLst>
          </p:cNvPr>
          <p:cNvSpPr txBox="1">
            <a:spLocks/>
          </p:cNvSpPr>
          <p:nvPr/>
        </p:nvSpPr>
        <p:spPr>
          <a:xfrm>
            <a:off x="7380312" y="1577102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000" spc="-40" dirty="0"/>
              <a:t>Involvering</a:t>
            </a:r>
          </a:p>
        </p:txBody>
      </p:sp>
      <p:sp>
        <p:nvSpPr>
          <p:cNvPr id="24" name="Pladsholder til indhold 7">
            <a:extLst>
              <a:ext uri="{FF2B5EF4-FFF2-40B4-BE49-F238E27FC236}">
                <a16:creationId xmlns:a16="http://schemas.microsoft.com/office/drawing/2014/main" id="{8DAE8035-4E7C-4DE8-AFE1-96E4C6A59F93}"/>
              </a:ext>
            </a:extLst>
          </p:cNvPr>
          <p:cNvSpPr txBox="1">
            <a:spLocks/>
          </p:cNvSpPr>
          <p:nvPr/>
        </p:nvSpPr>
        <p:spPr>
          <a:xfrm>
            <a:off x="457470" y="2440707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b="1" dirty="0"/>
              <a:t>El</a:t>
            </a:r>
            <a:endParaRPr lang="da-DK" sz="2000" dirty="0"/>
          </a:p>
        </p:txBody>
      </p:sp>
      <p:sp>
        <p:nvSpPr>
          <p:cNvPr id="25" name="Pladsholder til indhold 7">
            <a:extLst>
              <a:ext uri="{FF2B5EF4-FFF2-40B4-BE49-F238E27FC236}">
                <a16:creationId xmlns:a16="http://schemas.microsoft.com/office/drawing/2014/main" id="{4669FF9E-BC03-491B-9BCE-698DB7236D74}"/>
              </a:ext>
            </a:extLst>
          </p:cNvPr>
          <p:cNvSpPr txBox="1">
            <a:spLocks/>
          </p:cNvSpPr>
          <p:nvPr/>
        </p:nvSpPr>
        <p:spPr>
          <a:xfrm>
            <a:off x="457470" y="3362937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b="1" dirty="0"/>
              <a:t>HVO</a:t>
            </a:r>
          </a:p>
        </p:txBody>
      </p:sp>
      <p:sp>
        <p:nvSpPr>
          <p:cNvPr id="26" name="Pladsholder til indhold 7">
            <a:extLst>
              <a:ext uri="{FF2B5EF4-FFF2-40B4-BE49-F238E27FC236}">
                <a16:creationId xmlns:a16="http://schemas.microsoft.com/office/drawing/2014/main" id="{2CAF6A95-BC97-404D-A1F6-C59D15B1A1CD}"/>
              </a:ext>
            </a:extLst>
          </p:cNvPr>
          <p:cNvSpPr txBox="1">
            <a:spLocks/>
          </p:cNvSpPr>
          <p:nvPr/>
        </p:nvSpPr>
        <p:spPr>
          <a:xfrm>
            <a:off x="457470" y="4267290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b="1" dirty="0"/>
              <a:t>GTL</a:t>
            </a:r>
            <a:endParaRPr lang="da-DK" sz="2000" dirty="0"/>
          </a:p>
        </p:txBody>
      </p:sp>
      <p:sp>
        <p:nvSpPr>
          <p:cNvPr id="27" name="Pladsholder til indhold 7">
            <a:extLst>
              <a:ext uri="{FF2B5EF4-FFF2-40B4-BE49-F238E27FC236}">
                <a16:creationId xmlns:a16="http://schemas.microsoft.com/office/drawing/2014/main" id="{D94054B3-1F36-49DD-9A91-77709831CB66}"/>
              </a:ext>
            </a:extLst>
          </p:cNvPr>
          <p:cNvSpPr txBox="1">
            <a:spLocks/>
          </p:cNvSpPr>
          <p:nvPr/>
        </p:nvSpPr>
        <p:spPr>
          <a:xfrm>
            <a:off x="457470" y="5189521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b="1" dirty="0"/>
              <a:t>Gas</a:t>
            </a:r>
            <a:endParaRPr lang="da-DK" sz="2000" dirty="0"/>
          </a:p>
        </p:txBody>
      </p:sp>
      <p:sp>
        <p:nvSpPr>
          <p:cNvPr id="28" name="Pladsholder til indhold 7">
            <a:extLst>
              <a:ext uri="{FF2B5EF4-FFF2-40B4-BE49-F238E27FC236}">
                <a16:creationId xmlns:a16="http://schemas.microsoft.com/office/drawing/2014/main" id="{1A7D542A-D2FF-43AB-A4FF-60EACF952EA9}"/>
              </a:ext>
            </a:extLst>
          </p:cNvPr>
          <p:cNvSpPr txBox="1">
            <a:spLocks/>
          </p:cNvSpPr>
          <p:nvPr/>
        </p:nvSpPr>
        <p:spPr>
          <a:xfrm>
            <a:off x="2287472" y="427989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+1 %</a:t>
            </a:r>
          </a:p>
        </p:txBody>
      </p:sp>
      <p:sp>
        <p:nvSpPr>
          <p:cNvPr id="29" name="Pladsholder til indhold 7">
            <a:extLst>
              <a:ext uri="{FF2B5EF4-FFF2-40B4-BE49-F238E27FC236}">
                <a16:creationId xmlns:a16="http://schemas.microsoft.com/office/drawing/2014/main" id="{E53FFC0C-DCFA-403E-87C4-BE8BCC96E27C}"/>
              </a:ext>
            </a:extLst>
          </p:cNvPr>
          <p:cNvSpPr txBox="1">
            <a:spLocks/>
          </p:cNvSpPr>
          <p:nvPr/>
        </p:nvSpPr>
        <p:spPr>
          <a:xfrm>
            <a:off x="2287472" y="520212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+3-10 %</a:t>
            </a:r>
          </a:p>
        </p:txBody>
      </p:sp>
      <p:sp>
        <p:nvSpPr>
          <p:cNvPr id="30" name="Pladsholder til indhold 7">
            <a:extLst>
              <a:ext uri="{FF2B5EF4-FFF2-40B4-BE49-F238E27FC236}">
                <a16:creationId xmlns:a16="http://schemas.microsoft.com/office/drawing/2014/main" id="{4342C79D-09DA-4489-B13F-8B299F2F2A0C}"/>
              </a:ext>
            </a:extLst>
          </p:cNvPr>
          <p:cNvSpPr txBox="1">
            <a:spLocks/>
          </p:cNvSpPr>
          <p:nvPr/>
        </p:nvSpPr>
        <p:spPr>
          <a:xfrm>
            <a:off x="2287472" y="335766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+2-3 %</a:t>
            </a:r>
          </a:p>
        </p:txBody>
      </p:sp>
      <p:sp>
        <p:nvSpPr>
          <p:cNvPr id="31" name="Pladsholder til indhold 7">
            <a:extLst>
              <a:ext uri="{FF2B5EF4-FFF2-40B4-BE49-F238E27FC236}">
                <a16:creationId xmlns:a16="http://schemas.microsoft.com/office/drawing/2014/main" id="{B6F89635-F765-43F4-8462-B3C6AB1E670D}"/>
              </a:ext>
            </a:extLst>
          </p:cNvPr>
          <p:cNvSpPr txBox="1">
            <a:spLocks/>
          </p:cNvSpPr>
          <p:nvPr/>
        </p:nvSpPr>
        <p:spPr>
          <a:xfrm>
            <a:off x="4009632" y="2442574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-40-50 %</a:t>
            </a:r>
          </a:p>
        </p:txBody>
      </p:sp>
      <p:sp>
        <p:nvSpPr>
          <p:cNvPr id="32" name="Pladsholder til indhold 7">
            <a:extLst>
              <a:ext uri="{FF2B5EF4-FFF2-40B4-BE49-F238E27FC236}">
                <a16:creationId xmlns:a16="http://schemas.microsoft.com/office/drawing/2014/main" id="{2ED65B10-6D02-452A-B956-B35133A4A509}"/>
              </a:ext>
            </a:extLst>
          </p:cNvPr>
          <p:cNvSpPr txBox="1">
            <a:spLocks/>
          </p:cNvSpPr>
          <p:nvPr/>
        </p:nvSpPr>
        <p:spPr>
          <a:xfrm>
            <a:off x="4009632" y="4266722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-15-20 %</a:t>
            </a:r>
          </a:p>
        </p:txBody>
      </p:sp>
      <p:sp>
        <p:nvSpPr>
          <p:cNvPr id="33" name="Pladsholder til indhold 7">
            <a:extLst>
              <a:ext uri="{FF2B5EF4-FFF2-40B4-BE49-F238E27FC236}">
                <a16:creationId xmlns:a16="http://schemas.microsoft.com/office/drawing/2014/main" id="{822049AF-F72C-46E8-8AA9-ECD000EA59F8}"/>
              </a:ext>
            </a:extLst>
          </p:cNvPr>
          <p:cNvSpPr txBox="1">
            <a:spLocks/>
          </p:cNvSpPr>
          <p:nvPr/>
        </p:nvSpPr>
        <p:spPr>
          <a:xfrm>
            <a:off x="4009632" y="5188952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-100%</a:t>
            </a:r>
          </a:p>
        </p:txBody>
      </p:sp>
      <p:sp>
        <p:nvSpPr>
          <p:cNvPr id="34" name="Pladsholder til indhold 7">
            <a:extLst>
              <a:ext uri="{FF2B5EF4-FFF2-40B4-BE49-F238E27FC236}">
                <a16:creationId xmlns:a16="http://schemas.microsoft.com/office/drawing/2014/main" id="{21249E6F-4A6C-4E01-B194-461A82E62EC9}"/>
              </a:ext>
            </a:extLst>
          </p:cNvPr>
          <p:cNvSpPr txBox="1">
            <a:spLocks/>
          </p:cNvSpPr>
          <p:nvPr/>
        </p:nvSpPr>
        <p:spPr>
          <a:xfrm>
            <a:off x="4009632" y="3344492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-80-90 %</a:t>
            </a:r>
          </a:p>
        </p:txBody>
      </p:sp>
      <p:sp>
        <p:nvSpPr>
          <p:cNvPr id="35" name="Pladsholder til indhold 7">
            <a:extLst>
              <a:ext uri="{FF2B5EF4-FFF2-40B4-BE49-F238E27FC236}">
                <a16:creationId xmlns:a16="http://schemas.microsoft.com/office/drawing/2014/main" id="{9F382DA5-0F8A-45DD-ACDA-B69EC660F542}"/>
              </a:ext>
            </a:extLst>
          </p:cNvPr>
          <p:cNvSpPr txBox="1">
            <a:spLocks/>
          </p:cNvSpPr>
          <p:nvPr/>
        </p:nvSpPr>
        <p:spPr>
          <a:xfrm>
            <a:off x="5711778" y="2452235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-100 %</a:t>
            </a:r>
          </a:p>
        </p:txBody>
      </p:sp>
      <p:sp>
        <p:nvSpPr>
          <p:cNvPr id="36" name="Pladsholder til indhold 7">
            <a:extLst>
              <a:ext uri="{FF2B5EF4-FFF2-40B4-BE49-F238E27FC236}">
                <a16:creationId xmlns:a16="http://schemas.microsoft.com/office/drawing/2014/main" id="{660AEF87-6C7C-4DE0-8701-86DB5C6A5B6C}"/>
              </a:ext>
            </a:extLst>
          </p:cNvPr>
          <p:cNvSpPr txBox="1">
            <a:spLocks/>
          </p:cNvSpPr>
          <p:nvPr/>
        </p:nvSpPr>
        <p:spPr>
          <a:xfrm>
            <a:off x="5711778" y="427638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10-20%</a:t>
            </a:r>
          </a:p>
        </p:txBody>
      </p:sp>
      <p:sp>
        <p:nvSpPr>
          <p:cNvPr id="37" name="Pladsholder til indhold 7">
            <a:extLst>
              <a:ext uri="{FF2B5EF4-FFF2-40B4-BE49-F238E27FC236}">
                <a16:creationId xmlns:a16="http://schemas.microsoft.com/office/drawing/2014/main" id="{C1D721F2-3368-4DCA-9708-F18C9D35A180}"/>
              </a:ext>
            </a:extLst>
          </p:cNvPr>
          <p:cNvSpPr txBox="1">
            <a:spLocks/>
          </p:cNvSpPr>
          <p:nvPr/>
        </p:nvSpPr>
        <p:spPr>
          <a:xfrm>
            <a:off x="5711778" y="519861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Ingen</a:t>
            </a:r>
          </a:p>
        </p:txBody>
      </p:sp>
      <p:sp>
        <p:nvSpPr>
          <p:cNvPr id="38" name="Pladsholder til indhold 7">
            <a:extLst>
              <a:ext uri="{FF2B5EF4-FFF2-40B4-BE49-F238E27FC236}">
                <a16:creationId xmlns:a16="http://schemas.microsoft.com/office/drawing/2014/main" id="{8F23E608-A3D3-4C83-A543-DE4BB2A2F7DF}"/>
              </a:ext>
            </a:extLst>
          </p:cNvPr>
          <p:cNvSpPr txBox="1">
            <a:spLocks/>
          </p:cNvSpPr>
          <p:nvPr/>
        </p:nvSpPr>
        <p:spPr>
          <a:xfrm>
            <a:off x="5711778" y="335415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10-30 %</a:t>
            </a:r>
          </a:p>
        </p:txBody>
      </p:sp>
      <p:sp>
        <p:nvSpPr>
          <p:cNvPr id="39" name="Pladsholder til indhold 7">
            <a:extLst>
              <a:ext uri="{FF2B5EF4-FFF2-40B4-BE49-F238E27FC236}">
                <a16:creationId xmlns:a16="http://schemas.microsoft.com/office/drawing/2014/main" id="{DA52163E-325D-43F0-A2CE-6185ED23CED2}"/>
              </a:ext>
            </a:extLst>
          </p:cNvPr>
          <p:cNvSpPr txBox="1">
            <a:spLocks/>
          </p:cNvSpPr>
          <p:nvPr/>
        </p:nvSpPr>
        <p:spPr>
          <a:xfrm>
            <a:off x="7348892" y="2452235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Høj</a:t>
            </a:r>
          </a:p>
        </p:txBody>
      </p:sp>
      <p:sp>
        <p:nvSpPr>
          <p:cNvPr id="40" name="Pladsholder til indhold 7">
            <a:extLst>
              <a:ext uri="{FF2B5EF4-FFF2-40B4-BE49-F238E27FC236}">
                <a16:creationId xmlns:a16="http://schemas.microsoft.com/office/drawing/2014/main" id="{4A5CD80E-277A-43F3-8E2E-4F88E5E12F33}"/>
              </a:ext>
            </a:extLst>
          </p:cNvPr>
          <p:cNvSpPr txBox="1">
            <a:spLocks/>
          </p:cNvSpPr>
          <p:nvPr/>
        </p:nvSpPr>
        <p:spPr>
          <a:xfrm>
            <a:off x="7348892" y="427638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Ingen</a:t>
            </a:r>
          </a:p>
        </p:txBody>
      </p:sp>
      <p:sp>
        <p:nvSpPr>
          <p:cNvPr id="41" name="Pladsholder til indhold 7">
            <a:extLst>
              <a:ext uri="{FF2B5EF4-FFF2-40B4-BE49-F238E27FC236}">
                <a16:creationId xmlns:a16="http://schemas.microsoft.com/office/drawing/2014/main" id="{8D489D91-DF94-4C3E-9C46-A544A3668B55}"/>
              </a:ext>
            </a:extLst>
          </p:cNvPr>
          <p:cNvSpPr txBox="1">
            <a:spLocks/>
          </p:cNvSpPr>
          <p:nvPr/>
        </p:nvSpPr>
        <p:spPr>
          <a:xfrm>
            <a:off x="7348892" y="519861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Mellem</a:t>
            </a:r>
          </a:p>
        </p:txBody>
      </p:sp>
      <p:sp>
        <p:nvSpPr>
          <p:cNvPr id="42" name="Pladsholder til indhold 7">
            <a:extLst>
              <a:ext uri="{FF2B5EF4-FFF2-40B4-BE49-F238E27FC236}">
                <a16:creationId xmlns:a16="http://schemas.microsoft.com/office/drawing/2014/main" id="{3062D04E-0DA5-45FC-80E7-B1AFF6ED113B}"/>
              </a:ext>
            </a:extLst>
          </p:cNvPr>
          <p:cNvSpPr txBox="1">
            <a:spLocks/>
          </p:cNvSpPr>
          <p:nvPr/>
        </p:nvSpPr>
        <p:spPr>
          <a:xfrm>
            <a:off x="7348892" y="3354153"/>
            <a:ext cx="1306488" cy="720000"/>
          </a:xfrm>
          <a:prstGeom prst="rect">
            <a:avLst/>
          </a:prstGeom>
          <a:solidFill>
            <a:schemeClr val="bg1">
              <a:alpha val="80000"/>
            </a:schemeClr>
          </a:solidFill>
          <a:ln w="349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000" dirty="0"/>
              <a:t>Ingen</a:t>
            </a:r>
          </a:p>
        </p:txBody>
      </p:sp>
    </p:spTree>
    <p:extLst>
      <p:ext uri="{BB962C8B-B14F-4D97-AF65-F5344CB8AC3E}">
        <p14:creationId xmlns:p14="http://schemas.microsoft.com/office/powerpoint/2010/main" val="373822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A151-74A6-4A39-9C36-3AAA7FEB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Forslag til udbudsmodeller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E9FE9C-8623-494D-B424-13BA9DBA5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Sideordnet tilbud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08661F-89A9-473D-B996-D1B3D73E71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Busselskaberne skal afgive flere tilbud, fx:</a:t>
            </a:r>
          </a:p>
          <a:p>
            <a:pPr marL="720725" lvl="1" indent="-263525">
              <a:buAutoNum type="alphaUcParenR"/>
            </a:pPr>
            <a:r>
              <a:rPr lang="da-DK" dirty="0"/>
              <a:t>Elbusser i 10 år ex. anlæg</a:t>
            </a:r>
          </a:p>
          <a:p>
            <a:pPr marL="720725" lvl="1" indent="-263525">
              <a:buAutoNum type="alphaUcParenR"/>
            </a:pPr>
            <a:r>
              <a:rPr lang="da-DK" dirty="0"/>
              <a:t>Elbusser i 10 år inkl. anlæg</a:t>
            </a:r>
          </a:p>
          <a:p>
            <a:pPr marL="720725" lvl="1" indent="-263525">
              <a:buNone/>
            </a:pPr>
            <a:r>
              <a:rPr lang="da-DK" dirty="0"/>
              <a:t>C) Dieselbusser i 8 år inkl. anlæg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Kommunen skal forud for udbuddet vedtage kriterier for, hvordan der vælges mellem A og B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41CF69-4BA6-4A8C-815E-4409951C8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/>
              <a:t>Optionstilbud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C0CFF5A-E415-4F2A-8AE4-64CCF7AD23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Busselskabet skal afgive tilbud på produkter, fx</a:t>
            </a:r>
          </a:p>
          <a:p>
            <a:pPr marL="630238" lvl="1" indent="-274638">
              <a:buAutoNum type="alphaUcParenR"/>
            </a:pPr>
            <a:r>
              <a:rPr lang="da-DK" dirty="0"/>
              <a:t>Sikkerhedsseler, pris per bus</a:t>
            </a:r>
          </a:p>
          <a:p>
            <a:pPr marL="630238" lvl="1" indent="-274638">
              <a:buAutoNum type="alphaUcParenR"/>
            </a:pPr>
            <a:r>
              <a:rPr lang="da-DK" dirty="0"/>
              <a:t>HVO, pris er køreplantime</a:t>
            </a:r>
          </a:p>
          <a:p>
            <a:pPr marL="457200" lvl="1" indent="0">
              <a:buNone/>
            </a:pPr>
            <a:endParaRPr lang="da-DK" dirty="0"/>
          </a:p>
          <a:p>
            <a:pPr marL="355600" indent="-298450">
              <a:tabLst>
                <a:tab pos="355600" algn="l"/>
              </a:tabLst>
            </a:pPr>
            <a:r>
              <a:rPr lang="da-DK" dirty="0"/>
              <a:t>Kommunen kan tilkøbe optionerne tilkøbe før eller i </a:t>
            </a:r>
            <a:r>
              <a:rPr lang="da-DK" dirty="0" err="1"/>
              <a:t>i</a:t>
            </a:r>
            <a:r>
              <a:rPr lang="da-DK" dirty="0"/>
              <a:t> løbet af kontrakten</a:t>
            </a:r>
          </a:p>
        </p:txBody>
      </p:sp>
    </p:spTree>
    <p:extLst>
      <p:ext uri="{BB962C8B-B14F-4D97-AF65-F5344CB8AC3E}">
        <p14:creationId xmlns:p14="http://schemas.microsoft.com/office/powerpoint/2010/main" val="310016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57200" y="1559223"/>
            <a:ext cx="2520000" cy="50405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By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57200" y="2204865"/>
            <a:ext cx="2519999" cy="2016224"/>
          </a:xfrm>
          <a:ln w="508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900" b="1" dirty="0"/>
              <a:t>Elbusser</a:t>
            </a:r>
          </a:p>
          <a:p>
            <a:pPr marL="0" indent="0" algn="ctr">
              <a:buNone/>
            </a:pPr>
            <a:r>
              <a:rPr lang="da-DK" sz="1900" dirty="0"/>
              <a:t>Krav eller sideordnet tilbud (to forskellige tilbud) med fx HVO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>
          <a:xfrm>
            <a:off x="3308055" y="1559223"/>
            <a:ext cx="2520000" cy="50405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Regional og lokal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>
          <a:xfrm>
            <a:off x="3308057" y="2204864"/>
            <a:ext cx="2519998" cy="2016224"/>
          </a:xfrm>
          <a:ln w="508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900" b="1" dirty="0"/>
              <a:t>HVO eller GTL</a:t>
            </a:r>
          </a:p>
          <a:p>
            <a:pPr marL="0" indent="0" algn="ctr">
              <a:buNone/>
            </a:pPr>
            <a:r>
              <a:rPr lang="da-DK" sz="1900" dirty="0"/>
              <a:t>Option som kan iværksættes i kontraktperioden</a:t>
            </a:r>
          </a:p>
          <a:p>
            <a:pPr marL="0" indent="0" algn="ctr">
              <a:buNone/>
            </a:pPr>
            <a:endParaRPr lang="da-DK" sz="1900" dirty="0"/>
          </a:p>
        </p:txBody>
      </p:sp>
      <p:sp>
        <p:nvSpPr>
          <p:cNvPr id="11" name="Pladsholder til indhold 5"/>
          <p:cNvSpPr txBox="1">
            <a:spLocks/>
          </p:cNvSpPr>
          <p:nvPr/>
        </p:nvSpPr>
        <p:spPr>
          <a:xfrm>
            <a:off x="457200" y="4355676"/>
            <a:ext cx="2519999" cy="2016225"/>
          </a:xfrm>
          <a:prstGeom prst="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900" b="1" dirty="0"/>
              <a:t>HVO eller GTL</a:t>
            </a:r>
          </a:p>
          <a:p>
            <a:pPr marL="0" indent="0" algn="ctr">
              <a:buNone/>
            </a:pPr>
            <a:r>
              <a:rPr lang="da-DK" sz="1900" dirty="0"/>
              <a:t>Option som kan iværksættes i kontraktperioden</a:t>
            </a:r>
          </a:p>
        </p:txBody>
      </p:sp>
      <p:sp>
        <p:nvSpPr>
          <p:cNvPr id="12" name="Pladsholder til indhold 5"/>
          <p:cNvSpPr txBox="1">
            <a:spLocks/>
          </p:cNvSpPr>
          <p:nvPr/>
        </p:nvSpPr>
        <p:spPr>
          <a:xfrm>
            <a:off x="3308055" y="4362673"/>
            <a:ext cx="2519998" cy="2016225"/>
          </a:xfrm>
          <a:prstGeom prst="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900" b="1" dirty="0"/>
              <a:t>Biogas</a:t>
            </a:r>
          </a:p>
          <a:p>
            <a:pPr marL="0" indent="0" algn="ctr">
              <a:buNone/>
            </a:pPr>
            <a:r>
              <a:rPr lang="da-DK" sz="1900" dirty="0"/>
              <a:t>Krav eller sideordnet tilbud (to forskellige tilbud) med fx HVO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C9BC8191-E56A-4BBF-A9FA-858C95353E9E}"/>
              </a:ext>
            </a:extLst>
          </p:cNvPr>
          <p:cNvSpPr txBox="1">
            <a:spLocks/>
          </p:cNvSpPr>
          <p:nvPr/>
        </p:nvSpPr>
        <p:spPr>
          <a:xfrm>
            <a:off x="6166799" y="1559223"/>
            <a:ext cx="2520000" cy="504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Skole/land</a:t>
            </a:r>
          </a:p>
        </p:txBody>
      </p:sp>
      <p:sp>
        <p:nvSpPr>
          <p:cNvPr id="16" name="Pladsholder til indhold 7">
            <a:extLst>
              <a:ext uri="{FF2B5EF4-FFF2-40B4-BE49-F238E27FC236}">
                <a16:creationId xmlns:a16="http://schemas.microsoft.com/office/drawing/2014/main" id="{AB3107B3-7C38-483F-84C8-B91048F8E466}"/>
              </a:ext>
            </a:extLst>
          </p:cNvPr>
          <p:cNvSpPr txBox="1">
            <a:spLocks/>
          </p:cNvSpPr>
          <p:nvPr/>
        </p:nvSpPr>
        <p:spPr>
          <a:xfrm>
            <a:off x="6166800" y="2213247"/>
            <a:ext cx="2520000" cy="2016224"/>
          </a:xfrm>
          <a:prstGeom prst="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900" b="1" dirty="0"/>
              <a:t>Diesel</a:t>
            </a:r>
          </a:p>
        </p:txBody>
      </p:sp>
      <p:sp>
        <p:nvSpPr>
          <p:cNvPr id="17" name="Pladsholder til indhold 5">
            <a:extLst>
              <a:ext uri="{FF2B5EF4-FFF2-40B4-BE49-F238E27FC236}">
                <a16:creationId xmlns:a16="http://schemas.microsoft.com/office/drawing/2014/main" id="{E131940F-5963-4C8C-9EFB-B6322BEA1402}"/>
              </a:ext>
            </a:extLst>
          </p:cNvPr>
          <p:cNvSpPr txBox="1">
            <a:spLocks/>
          </p:cNvSpPr>
          <p:nvPr/>
        </p:nvSpPr>
        <p:spPr>
          <a:xfrm>
            <a:off x="6166800" y="4388935"/>
            <a:ext cx="2520000" cy="2016225"/>
          </a:xfrm>
          <a:prstGeom prst="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900" b="1" dirty="0"/>
              <a:t>HVO eller GTL</a:t>
            </a:r>
          </a:p>
          <a:p>
            <a:pPr marL="0" indent="0" algn="ctr">
              <a:buNone/>
            </a:pPr>
            <a:r>
              <a:rPr lang="da-DK" sz="1900" dirty="0"/>
              <a:t>Option som kan iværksættes i kontraktperioden</a:t>
            </a:r>
          </a:p>
          <a:p>
            <a:pPr marL="0" indent="0" algn="ctr">
              <a:buNone/>
            </a:pPr>
            <a:endParaRPr lang="da-DK" sz="800" dirty="0"/>
          </a:p>
          <a:p>
            <a:pPr marL="0" indent="0" algn="ctr">
              <a:buNone/>
            </a:pPr>
            <a:r>
              <a:rPr lang="da-DK" sz="1900" dirty="0"/>
              <a:t>+ 1-3 %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5CBFA8D-5AC2-4A68-80FF-2CD5D8F7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Hvad anbefaler Midttrafik – lige nu…</a:t>
            </a:r>
          </a:p>
        </p:txBody>
      </p:sp>
    </p:spTree>
    <p:extLst>
      <p:ext uri="{BB962C8B-B14F-4D97-AF65-F5344CB8AC3E}">
        <p14:creationId xmlns:p14="http://schemas.microsoft.com/office/powerpoint/2010/main" val="118372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F5CEF-A7BB-4732-BF3E-6ADB9423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BBDEAE-EE43-428A-8B3F-C004F1BC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000" dirty="0"/>
              <a:t>Miljø bliver en hjørnesten i strategi 2021-2024</a:t>
            </a:r>
          </a:p>
          <a:p>
            <a:r>
              <a:rPr lang="da-DK" sz="3000" dirty="0"/>
              <a:t>Beslutninger om omstillinger skal træffes i god tid</a:t>
            </a:r>
          </a:p>
          <a:p>
            <a:pPr lvl="1"/>
            <a:r>
              <a:rPr lang="da-DK" sz="2600" dirty="0"/>
              <a:t>Omstilling koster…</a:t>
            </a:r>
          </a:p>
          <a:p>
            <a:pPr lvl="1"/>
            <a:r>
              <a:rPr lang="da-DK" sz="2600" dirty="0"/>
              <a:t>Politikere må ”Klippe en hæl og hakke en tå”</a:t>
            </a:r>
          </a:p>
          <a:p>
            <a:r>
              <a:rPr lang="da-DK" sz="3000" dirty="0"/>
              <a:t>Midttrafik bidrager gerne med viden og deltager i lokale analyser</a:t>
            </a:r>
          </a:p>
          <a:p>
            <a:r>
              <a:rPr lang="da-DK" sz="3000" dirty="0"/>
              <a:t>Miljøkonference i Silkeborg primo 2020</a:t>
            </a:r>
          </a:p>
          <a:p>
            <a:pPr marL="0" indent="0">
              <a:buNone/>
            </a:pP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359089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473AC1-71D4-4143-9ED4-252C1DEB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Thomas Dalgaard Mikkelsen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8629B65-F04B-4E56-8FFA-F31454A04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 mail: tdm@midttrafik.dk</a:t>
            </a:r>
          </a:p>
          <a:p>
            <a:r>
              <a:rPr lang="da-DK" sz="1600" dirty="0"/>
              <a:t> mobil: 22 77 34 93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27C0C6-6834-4805-AF34-D7CE239C35C5}"/>
              </a:ext>
            </a:extLst>
          </p:cNvPr>
          <p:cNvPicPr/>
          <p:nvPr/>
        </p:nvPicPr>
        <p:blipFill>
          <a:blip r:embed="rId2" cstate="print">
            <a:lum bright="70000" contrast="-70000"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5" y="449054"/>
            <a:ext cx="4356209" cy="4068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25410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290</Words>
  <Application>Microsoft Office PowerPoint</Application>
  <PresentationFormat>Skærmshow (4:3)</PresentationFormat>
  <Paragraphs>72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8" baseType="lpstr">
      <vt:lpstr>Kontortema</vt:lpstr>
      <vt:lpstr>Miljøvenlige busser (lige nu…)   Oplæg i faglig Forum</vt:lpstr>
      <vt:lpstr>Hvilket miljø vil vi påvirke?</vt:lpstr>
      <vt:lpstr>Hvad er muligt – lige nu…</vt:lpstr>
      <vt:lpstr>Forslag til udbudsmodeller</vt:lpstr>
      <vt:lpstr>Hvad anbefaler Midttrafik – lige nu…</vt:lpstr>
      <vt:lpstr>Generelt</vt:lpstr>
      <vt:lpstr>Thomas Dalgaard Mikkelsen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Konkurrence mellem busselskaberne contra individuelle bonusordninger</dc:title>
  <dc:creator>Thomas Dalgaard Mikkelsen</dc:creator>
  <cp:lastModifiedBy>Thomas Dalgaard Mikkelsen</cp:lastModifiedBy>
  <cp:revision>81</cp:revision>
  <cp:lastPrinted>2018-10-04T12:05:19Z</cp:lastPrinted>
  <dcterms:created xsi:type="dcterms:W3CDTF">2018-09-20T12:33:04Z</dcterms:created>
  <dcterms:modified xsi:type="dcterms:W3CDTF">2019-11-26T13:20:26Z</dcterms:modified>
</cp:coreProperties>
</file>