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8"/>
  </p:notesMasterIdLst>
  <p:handoutMasterIdLst>
    <p:handoutMasterId r:id="rId9"/>
  </p:handoutMasterIdLst>
  <p:sldIdLst>
    <p:sldId id="295" r:id="rId2"/>
    <p:sldId id="289" r:id="rId3"/>
    <p:sldId id="292" r:id="rId4"/>
    <p:sldId id="291" r:id="rId5"/>
    <p:sldId id="293" r:id="rId6"/>
    <p:sldId id="290" r:id="rId7"/>
  </p:sldIdLst>
  <p:sldSz cx="9144000" cy="6858000" type="screen4x3"/>
  <p:notesSz cx="6797675" cy="9926638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000"/>
    <a:srgbClr val="605F63"/>
    <a:srgbClr val="D3D3D2"/>
    <a:srgbClr val="85C7FF"/>
    <a:srgbClr val="B70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9" autoAdjust="0"/>
    <p:restoredTop sz="94613" autoAdjust="0"/>
  </p:normalViewPr>
  <p:slideViewPr>
    <p:cSldViewPr snapToGrid="0" snapToObjects="1" showGuides="1">
      <p:cViewPr varScale="1">
        <p:scale>
          <a:sx n="108" d="100"/>
          <a:sy n="108" d="100"/>
        </p:scale>
        <p:origin x="1068" y="96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B3A6C-A34F-764C-99EC-1CC15FAE31E0}" type="datetimeFigureOut">
              <a:rPr lang="da-DK" smtClean="0"/>
              <a:pPr/>
              <a:t>28-11-2019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6649D-8738-0248-AB90-718006896CA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182184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E4B8A-E423-9143-88CD-964860222375}" type="datetimeFigureOut">
              <a:rPr lang="da-DK" smtClean="0"/>
              <a:pPr/>
              <a:t>28-11-2019</a:t>
            </a:fld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B81FB-E993-0545-B958-FDA8CBDED0FD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490497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70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B70C0A"/>
              </a:solidFill>
            </a:endParaRPr>
          </a:p>
        </p:txBody>
      </p:sp>
      <p:sp>
        <p:nvSpPr>
          <p:cNvPr id="7" name="Titel 7"/>
          <p:cNvSpPr>
            <a:spLocks noGrp="1"/>
          </p:cNvSpPr>
          <p:nvPr>
            <p:ph type="title" hasCustomPrompt="1"/>
          </p:nvPr>
        </p:nvSpPr>
        <p:spPr>
          <a:xfrm>
            <a:off x="537070" y="1455738"/>
            <a:ext cx="8149730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6500"/>
              </a:lnSpc>
              <a:defRPr sz="6500" b="1" cap="all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</a:t>
            </a:r>
            <a:br>
              <a:rPr lang="da-DK" dirty="0"/>
            </a:br>
            <a:r>
              <a:rPr lang="da-DK" dirty="0"/>
              <a:t>redigere TITLEN</a:t>
            </a:r>
          </a:p>
        </p:txBody>
      </p:sp>
      <p:sp>
        <p:nvSpPr>
          <p:cNvPr id="12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2150824E-01F0-42D0-9432-F665811843B2}" type="datetime1">
              <a:rPr lang="da-DK" smtClean="0"/>
              <a:t>28-11-2019</a:t>
            </a:fld>
            <a:endParaRPr lang="da-DK" dirty="0"/>
          </a:p>
        </p:txBody>
      </p:sp>
      <p:pic>
        <p:nvPicPr>
          <p:cNvPr id="13" name="Billede 12" descr="LOGO_Midttrafik_hvi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3663" y="5721468"/>
            <a:ext cx="2180937" cy="7505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dhold_billede/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537070" y="3004877"/>
            <a:ext cx="8169321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44285770-CEA3-4118-848C-2EF6BEE0A97E}" type="datetime1">
              <a:rPr lang="da-DK" smtClean="0"/>
              <a:t>28-11-2019</a:t>
            </a:fld>
            <a:endParaRPr lang="da-DK" dirty="0"/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Faglig Forum</a:t>
            </a:r>
            <a:endParaRPr lang="da-DK" dirty="0"/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cxnSp>
        <p:nvCxnSpPr>
          <p:cNvPr id="17" name="Lige forbindelse 1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rød_spla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70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B70C0A"/>
              </a:solidFill>
            </a:endParaRPr>
          </a:p>
        </p:txBody>
      </p:sp>
      <p:sp>
        <p:nvSpPr>
          <p:cNvPr id="7" name="Titel 7"/>
          <p:cNvSpPr>
            <a:spLocks noGrp="1"/>
          </p:cNvSpPr>
          <p:nvPr>
            <p:ph type="title" hasCustomPrompt="1"/>
          </p:nvPr>
        </p:nvSpPr>
        <p:spPr>
          <a:xfrm>
            <a:off x="537070" y="1455738"/>
            <a:ext cx="8149730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6500"/>
              </a:lnSpc>
              <a:defRPr sz="6500" b="1" cap="all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</a:t>
            </a:r>
            <a:br>
              <a:rPr lang="da-DK" dirty="0"/>
            </a:br>
            <a:r>
              <a:rPr lang="da-DK" dirty="0"/>
              <a:t>redigere TITLEN</a:t>
            </a:r>
          </a:p>
        </p:txBody>
      </p:sp>
      <p:sp>
        <p:nvSpPr>
          <p:cNvPr id="9" name="Ellipse 8"/>
          <p:cNvSpPr>
            <a:spLocks/>
          </p:cNvSpPr>
          <p:nvPr userDrawn="1"/>
        </p:nvSpPr>
        <p:spPr>
          <a:xfrm>
            <a:off x="6350000" y="3793350"/>
            <a:ext cx="2133600" cy="21336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b="1" dirty="0">
              <a:solidFill>
                <a:schemeClr val="accent4"/>
              </a:solidFill>
            </a:endParaRPr>
          </a:p>
        </p:txBody>
      </p:sp>
      <p:sp>
        <p:nvSpPr>
          <p:cNvPr id="10" name="Pladsholder til tekst 24"/>
          <p:cNvSpPr>
            <a:spLocks noGrp="1"/>
          </p:cNvSpPr>
          <p:nvPr>
            <p:ph type="body" sz="quarter" idx="14" hasCustomPrompt="1"/>
          </p:nvPr>
        </p:nvSpPr>
        <p:spPr>
          <a:xfrm>
            <a:off x="6146800" y="3416300"/>
            <a:ext cx="2540000" cy="2870199"/>
          </a:xfrm>
          <a:prstGeom prst="rect">
            <a:avLst/>
          </a:prstGeom>
        </p:spPr>
        <p:txBody>
          <a:bodyPr vert="horz" anchor="ctr"/>
          <a:lstStyle>
            <a:lvl1pPr algn="ctr">
              <a:lnSpc>
                <a:spcPts val="2000"/>
              </a:lnSpc>
              <a:buFont typeface="Arial"/>
              <a:buNone/>
              <a:defRPr sz="2000" b="1">
                <a:solidFill>
                  <a:schemeClr val="bg1"/>
                </a:solidFill>
              </a:defRPr>
            </a:lvl1pPr>
            <a:lvl2pPr>
              <a:lnSpc>
                <a:spcPts val="2740"/>
              </a:lnSpc>
              <a:buNone/>
              <a:defRPr/>
            </a:lvl2pPr>
            <a:lvl3pPr>
              <a:lnSpc>
                <a:spcPts val="2740"/>
              </a:lnSpc>
              <a:buNone/>
              <a:defRPr/>
            </a:lvl3pPr>
            <a:lvl4pPr>
              <a:lnSpc>
                <a:spcPts val="2740"/>
              </a:lnSpc>
              <a:buNone/>
              <a:defRPr/>
            </a:lvl4pPr>
            <a:lvl5pPr>
              <a:lnSpc>
                <a:spcPts val="2740"/>
              </a:lnSpc>
              <a:buNone/>
              <a:defRPr/>
            </a:lvl5pPr>
          </a:lstStyle>
          <a:p>
            <a:pPr lvl="0"/>
            <a:r>
              <a:rPr lang="da-DK" dirty="0"/>
              <a:t>REDIGER</a:t>
            </a:r>
          </a:p>
          <a:p>
            <a:pPr lvl="0"/>
            <a:r>
              <a:rPr lang="da-DK" dirty="0"/>
              <a:t>SPLASH</a:t>
            </a:r>
          </a:p>
        </p:txBody>
      </p:sp>
      <p:sp>
        <p:nvSpPr>
          <p:cNvPr id="12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433BE541-4D5E-4E86-A1AC-254F784D3D03}" type="datetime1">
              <a:rPr lang="da-DK" smtClean="0"/>
              <a:t>28-11-2019</a:t>
            </a:fld>
            <a:endParaRPr lang="da-DK" dirty="0"/>
          </a:p>
        </p:txBody>
      </p:sp>
      <p:pic>
        <p:nvPicPr>
          <p:cNvPr id="13" name="Billede 12" descr="LOGO_Midttrafik_hvi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3663" y="5721468"/>
            <a:ext cx="2180937" cy="7505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D3D3D2"/>
              </a:solidFill>
            </a:endParaRPr>
          </a:p>
        </p:txBody>
      </p:sp>
      <p:sp>
        <p:nvSpPr>
          <p:cNvPr id="7" name="Titel 7"/>
          <p:cNvSpPr>
            <a:spLocks noGrp="1"/>
          </p:cNvSpPr>
          <p:nvPr>
            <p:ph type="title" hasCustomPrompt="1"/>
          </p:nvPr>
        </p:nvSpPr>
        <p:spPr>
          <a:xfrm>
            <a:off x="537070" y="1455738"/>
            <a:ext cx="8149730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6500"/>
              </a:lnSpc>
              <a:defRPr sz="6500" b="1" cap="all">
                <a:solidFill>
                  <a:srgbClr val="B70C0A"/>
                </a:solidFill>
              </a:defRPr>
            </a:lvl1pPr>
          </a:lstStyle>
          <a:p>
            <a:r>
              <a:rPr lang="da-DK" dirty="0"/>
              <a:t>Klik for at </a:t>
            </a:r>
            <a:br>
              <a:rPr lang="da-DK" dirty="0"/>
            </a:br>
            <a:r>
              <a:rPr lang="da-DK" dirty="0"/>
              <a:t>redigere TITLEN</a:t>
            </a:r>
          </a:p>
        </p:txBody>
      </p:sp>
      <p:pic>
        <p:nvPicPr>
          <p:cNvPr id="11" name="Billede 10" descr="LOGO_Midttrafi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6363" y="5733731"/>
            <a:ext cx="2168237" cy="747219"/>
          </a:xfrm>
          <a:prstGeom prst="rect">
            <a:avLst/>
          </a:prstGeom>
        </p:spPr>
      </p:pic>
      <p:sp>
        <p:nvSpPr>
          <p:cNvPr id="12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accent5"/>
                </a:solidFill>
                <a:latin typeface="Georgia"/>
                <a:cs typeface="Georgia"/>
              </a:defRPr>
            </a:lvl1pPr>
          </a:lstStyle>
          <a:p>
            <a:fld id="{29179325-93B5-48EB-AB86-B6F90A96CF98}" type="datetime1">
              <a:rPr lang="da-DK" smtClean="0"/>
              <a:t>28-11-2019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grå_spla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D3D3D2"/>
              </a:solidFill>
            </a:endParaRPr>
          </a:p>
        </p:txBody>
      </p:sp>
      <p:sp>
        <p:nvSpPr>
          <p:cNvPr id="7" name="Titel 7"/>
          <p:cNvSpPr>
            <a:spLocks noGrp="1"/>
          </p:cNvSpPr>
          <p:nvPr>
            <p:ph type="title" hasCustomPrompt="1"/>
          </p:nvPr>
        </p:nvSpPr>
        <p:spPr>
          <a:xfrm>
            <a:off x="537070" y="1455738"/>
            <a:ext cx="8149730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6500"/>
              </a:lnSpc>
              <a:defRPr sz="6500" b="1" cap="all">
                <a:solidFill>
                  <a:srgbClr val="B70C0A"/>
                </a:solidFill>
              </a:defRPr>
            </a:lvl1pPr>
          </a:lstStyle>
          <a:p>
            <a:r>
              <a:rPr lang="da-DK" dirty="0"/>
              <a:t>Klik for at </a:t>
            </a:r>
            <a:br>
              <a:rPr lang="da-DK" dirty="0"/>
            </a:br>
            <a:r>
              <a:rPr lang="da-DK" dirty="0"/>
              <a:t>redigere TITLEN</a:t>
            </a:r>
          </a:p>
        </p:txBody>
      </p:sp>
      <p:sp>
        <p:nvSpPr>
          <p:cNvPr id="9" name="Ellipse 8"/>
          <p:cNvSpPr>
            <a:spLocks/>
          </p:cNvSpPr>
          <p:nvPr userDrawn="1"/>
        </p:nvSpPr>
        <p:spPr>
          <a:xfrm>
            <a:off x="6350000" y="3793350"/>
            <a:ext cx="2133600" cy="2133600"/>
          </a:xfrm>
          <a:prstGeom prst="ellipse">
            <a:avLst/>
          </a:prstGeom>
          <a:solidFill>
            <a:srgbClr val="B70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b="1" dirty="0"/>
          </a:p>
        </p:txBody>
      </p:sp>
      <p:sp>
        <p:nvSpPr>
          <p:cNvPr id="10" name="Pladsholder til tekst 24"/>
          <p:cNvSpPr>
            <a:spLocks noGrp="1"/>
          </p:cNvSpPr>
          <p:nvPr>
            <p:ph type="body" sz="quarter" idx="14" hasCustomPrompt="1"/>
          </p:nvPr>
        </p:nvSpPr>
        <p:spPr>
          <a:xfrm>
            <a:off x="6146800" y="3416300"/>
            <a:ext cx="2540000" cy="2870199"/>
          </a:xfrm>
          <a:prstGeom prst="rect">
            <a:avLst/>
          </a:prstGeom>
        </p:spPr>
        <p:txBody>
          <a:bodyPr vert="horz" anchor="ctr"/>
          <a:lstStyle>
            <a:lvl1pPr algn="ctr">
              <a:lnSpc>
                <a:spcPts val="2000"/>
              </a:lnSpc>
              <a:buFont typeface="Arial"/>
              <a:buNone/>
              <a:defRPr sz="2000" b="1">
                <a:solidFill>
                  <a:schemeClr val="bg1"/>
                </a:solidFill>
              </a:defRPr>
            </a:lvl1pPr>
            <a:lvl2pPr>
              <a:lnSpc>
                <a:spcPts val="2740"/>
              </a:lnSpc>
              <a:buNone/>
              <a:defRPr/>
            </a:lvl2pPr>
            <a:lvl3pPr>
              <a:lnSpc>
                <a:spcPts val="2740"/>
              </a:lnSpc>
              <a:buNone/>
              <a:defRPr/>
            </a:lvl3pPr>
            <a:lvl4pPr>
              <a:lnSpc>
                <a:spcPts val="2740"/>
              </a:lnSpc>
              <a:buNone/>
              <a:defRPr/>
            </a:lvl4pPr>
            <a:lvl5pPr>
              <a:lnSpc>
                <a:spcPts val="2740"/>
              </a:lnSpc>
              <a:buNone/>
              <a:defRPr/>
            </a:lvl5pPr>
          </a:lstStyle>
          <a:p>
            <a:pPr lvl="0"/>
            <a:r>
              <a:rPr lang="da-DK" dirty="0"/>
              <a:t>REDIGER</a:t>
            </a:r>
          </a:p>
          <a:p>
            <a:pPr lvl="0"/>
            <a:r>
              <a:rPr lang="da-DK" dirty="0"/>
              <a:t>SPLASH</a:t>
            </a:r>
          </a:p>
        </p:txBody>
      </p:sp>
      <p:pic>
        <p:nvPicPr>
          <p:cNvPr id="11" name="Billede 10" descr="LOGO_Midttrafi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6363" y="5733731"/>
            <a:ext cx="2168237" cy="747219"/>
          </a:xfrm>
          <a:prstGeom prst="rect">
            <a:avLst/>
          </a:prstGeom>
        </p:spPr>
      </p:pic>
      <p:sp>
        <p:nvSpPr>
          <p:cNvPr id="12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accent5"/>
                </a:solidFill>
                <a:latin typeface="Georgia"/>
                <a:cs typeface="Georgia"/>
              </a:defRPr>
            </a:lvl1pPr>
          </a:lstStyle>
          <a:p>
            <a:fld id="{940A1437-AEDC-4005-B765-5F4D64900887}" type="datetime1">
              <a:rPr lang="da-DK" smtClean="0"/>
              <a:t>28-11-2019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_b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537070" y="3004877"/>
            <a:ext cx="8169321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el 7"/>
          <p:cNvSpPr>
            <a:spLocks noGrp="1"/>
          </p:cNvSpPr>
          <p:nvPr>
            <p:ph type="title" hasCustomPrompt="1"/>
          </p:nvPr>
        </p:nvSpPr>
        <p:spPr>
          <a:xfrm>
            <a:off x="571500" y="1300618"/>
            <a:ext cx="8024813" cy="1006704"/>
          </a:xfrm>
          <a:prstGeom prst="rect">
            <a:avLst/>
          </a:prstGeom>
        </p:spPr>
        <p:txBody>
          <a:bodyPr vert="horz"/>
          <a:lstStyle>
            <a:lvl1pPr algn="l">
              <a:defRPr sz="2400" b="1" cap="all">
                <a:solidFill>
                  <a:schemeClr val="accent5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cxnSp>
        <p:nvCxnSpPr>
          <p:cNvPr id="18" name="Lige forbindelse 17"/>
          <p:cNvCxnSpPr/>
          <p:nvPr userDrawn="1"/>
        </p:nvCxnSpPr>
        <p:spPr>
          <a:xfrm>
            <a:off x="571500" y="2307322"/>
            <a:ext cx="8024813" cy="1588"/>
          </a:xfrm>
          <a:prstGeom prst="line">
            <a:avLst/>
          </a:prstGeom>
          <a:ln w="190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B3F69F91-2D2F-4965-BCC1-5E371F4F9CED}" type="datetime1">
              <a:rPr lang="da-DK" smtClean="0"/>
              <a:t>28-11-2019</a:t>
            </a:fld>
            <a:endParaRPr lang="da-DK" dirty="0"/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Faglig Forum</a:t>
            </a:r>
            <a:endParaRPr lang="da-DK" dirty="0"/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27" name="Lige forbindelse 2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sp>
        <p:nvSpPr>
          <p:cNvPr id="29" name="Pladsholder til tekst 18"/>
          <p:cNvSpPr>
            <a:spLocks noGrp="1"/>
          </p:cNvSpPr>
          <p:nvPr>
            <p:ph type="body" sz="quarter" idx="19" hasCustomPrompt="1"/>
          </p:nvPr>
        </p:nvSpPr>
        <p:spPr>
          <a:xfrm>
            <a:off x="571500" y="2569228"/>
            <a:ext cx="8024813" cy="3130914"/>
          </a:xfrm>
          <a:prstGeom prst="rect">
            <a:avLst/>
          </a:prstGeom>
        </p:spPr>
        <p:txBody>
          <a:bodyPr vert="horz"/>
          <a:lstStyle>
            <a:lvl1pPr>
              <a:buNone/>
              <a:defRPr sz="1800"/>
            </a:lvl1pPr>
            <a:lvl2pPr marL="0" indent="-270000">
              <a:spcBef>
                <a:spcPts val="432"/>
              </a:spcBef>
              <a:buFont typeface="Lucida Grande"/>
              <a:buChar char="•"/>
              <a:defRPr sz="1800"/>
            </a:lvl2pPr>
            <a:lvl3pPr marL="540000" indent="-288000"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a-DK" dirty="0"/>
              <a:t>Klik for at redigere teksten</a:t>
            </a:r>
          </a:p>
          <a:p>
            <a:pPr lvl="1"/>
            <a:r>
              <a:rPr lang="da-DK" dirty="0"/>
              <a:t>Første niveau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_brød+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86746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el 7"/>
          <p:cNvSpPr>
            <a:spLocks noGrp="1"/>
          </p:cNvSpPr>
          <p:nvPr>
            <p:ph type="title" hasCustomPrompt="1"/>
          </p:nvPr>
        </p:nvSpPr>
        <p:spPr>
          <a:xfrm>
            <a:off x="571500" y="1300618"/>
            <a:ext cx="8024813" cy="1008292"/>
          </a:xfrm>
          <a:prstGeom prst="rect">
            <a:avLst/>
          </a:prstGeom>
        </p:spPr>
        <p:txBody>
          <a:bodyPr vert="horz"/>
          <a:lstStyle>
            <a:lvl1pPr algn="l">
              <a:defRPr sz="2400" b="1" cap="all">
                <a:solidFill>
                  <a:schemeClr val="accent5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82900036-B9F4-4BE4-AA80-5B60D688A2F5}" type="datetime1">
              <a:rPr lang="da-DK" smtClean="0"/>
              <a:t>28-11-2019</a:t>
            </a:fld>
            <a:endParaRPr lang="da-DK" dirty="0"/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Faglig Forum</a:t>
            </a:r>
            <a:endParaRPr lang="da-DK" dirty="0"/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27" name="Lige forbindelse 2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sp>
        <p:nvSpPr>
          <p:cNvPr id="13" name="Pladsholder til billede 12"/>
          <p:cNvSpPr>
            <a:spLocks noGrp="1"/>
          </p:cNvSpPr>
          <p:nvPr>
            <p:ph type="pic" sz="quarter" idx="18"/>
          </p:nvPr>
        </p:nvSpPr>
        <p:spPr>
          <a:xfrm>
            <a:off x="5445033" y="2569228"/>
            <a:ext cx="3151280" cy="3130914"/>
          </a:xfrm>
          <a:prstGeom prst="rect">
            <a:avLst/>
          </a:prstGeom>
        </p:spPr>
        <p:txBody>
          <a:bodyPr vert="horz"/>
          <a:lstStyle/>
          <a:p>
            <a:endParaRPr lang="da-DK" dirty="0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19" hasCustomPrompt="1"/>
          </p:nvPr>
        </p:nvSpPr>
        <p:spPr>
          <a:xfrm>
            <a:off x="571500" y="2569228"/>
            <a:ext cx="4503913" cy="3131520"/>
          </a:xfrm>
          <a:prstGeom prst="rect">
            <a:avLst/>
          </a:prstGeom>
        </p:spPr>
        <p:txBody>
          <a:bodyPr vert="horz"/>
          <a:lstStyle>
            <a:lvl1pPr>
              <a:buNone/>
              <a:defRPr sz="1800"/>
            </a:lvl1pPr>
            <a:lvl2pPr marL="0" indent="-270000">
              <a:spcBef>
                <a:spcPts val="432"/>
              </a:spcBef>
              <a:buFont typeface="Lucida Grande"/>
              <a:buChar char="•"/>
              <a:defRPr sz="1800"/>
            </a:lvl2pPr>
            <a:lvl3pPr marL="540000" indent="-288000"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a-DK" dirty="0"/>
              <a:t>Klik for at redigere teksten</a:t>
            </a:r>
          </a:p>
          <a:p>
            <a:pPr lvl="1"/>
            <a:r>
              <a:rPr lang="da-DK" dirty="0"/>
              <a:t>Første niveau</a:t>
            </a:r>
          </a:p>
        </p:txBody>
      </p:sp>
      <p:cxnSp>
        <p:nvCxnSpPr>
          <p:cNvPr id="15" name="Lige forbindelse 14"/>
          <p:cNvCxnSpPr/>
          <p:nvPr userDrawn="1"/>
        </p:nvCxnSpPr>
        <p:spPr>
          <a:xfrm>
            <a:off x="571500" y="2307322"/>
            <a:ext cx="8024813" cy="1588"/>
          </a:xfrm>
          <a:prstGeom prst="line">
            <a:avLst/>
          </a:prstGeom>
          <a:ln w="190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_billede/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537070" y="3004877"/>
            <a:ext cx="8169321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el 7"/>
          <p:cNvSpPr>
            <a:spLocks noGrp="1"/>
          </p:cNvSpPr>
          <p:nvPr>
            <p:ph type="title" hasCustomPrompt="1"/>
          </p:nvPr>
        </p:nvSpPr>
        <p:spPr>
          <a:xfrm>
            <a:off x="571500" y="1300618"/>
            <a:ext cx="8024813" cy="1006704"/>
          </a:xfrm>
          <a:prstGeom prst="rect">
            <a:avLst/>
          </a:prstGeom>
        </p:spPr>
        <p:txBody>
          <a:bodyPr vert="horz"/>
          <a:lstStyle>
            <a:lvl1pPr algn="l">
              <a:defRPr sz="2400" b="1" cap="all">
                <a:solidFill>
                  <a:schemeClr val="accent5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F42B682C-DD7B-40B5-92F5-4713633FFB59}" type="datetime1">
              <a:rPr lang="da-DK" smtClean="0"/>
              <a:t>28-11-2019</a:t>
            </a:fld>
            <a:endParaRPr lang="da-DK" dirty="0"/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Faglig Forum</a:t>
            </a:r>
            <a:endParaRPr lang="da-DK" dirty="0"/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sp>
        <p:nvSpPr>
          <p:cNvPr id="13" name="Pladsholder til billede 12"/>
          <p:cNvSpPr>
            <a:spLocks noGrp="1"/>
          </p:cNvSpPr>
          <p:nvPr>
            <p:ph type="pic" sz="quarter" idx="18"/>
          </p:nvPr>
        </p:nvSpPr>
        <p:spPr>
          <a:xfrm>
            <a:off x="571500" y="2569228"/>
            <a:ext cx="8024813" cy="3131520"/>
          </a:xfrm>
          <a:prstGeom prst="rect">
            <a:avLst/>
          </a:prstGeom>
        </p:spPr>
        <p:txBody>
          <a:bodyPr vert="horz"/>
          <a:lstStyle/>
          <a:p>
            <a:endParaRPr lang="da-DK" dirty="0"/>
          </a:p>
        </p:txBody>
      </p:sp>
      <p:cxnSp>
        <p:nvCxnSpPr>
          <p:cNvPr id="12" name="Lige forbindelse 11"/>
          <p:cNvCxnSpPr/>
          <p:nvPr userDrawn="1"/>
        </p:nvCxnSpPr>
        <p:spPr>
          <a:xfrm>
            <a:off x="571500" y="2307322"/>
            <a:ext cx="8024813" cy="1588"/>
          </a:xfrm>
          <a:prstGeom prst="line">
            <a:avLst/>
          </a:prstGeom>
          <a:ln w="190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dhold_billede/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537070" y="3004877"/>
            <a:ext cx="8169321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el 7"/>
          <p:cNvSpPr>
            <a:spLocks noGrp="1"/>
          </p:cNvSpPr>
          <p:nvPr>
            <p:ph type="title" hasCustomPrompt="1"/>
          </p:nvPr>
        </p:nvSpPr>
        <p:spPr>
          <a:xfrm>
            <a:off x="571500" y="1300618"/>
            <a:ext cx="8024813" cy="1006704"/>
          </a:xfrm>
          <a:prstGeom prst="rect">
            <a:avLst/>
          </a:prstGeom>
        </p:spPr>
        <p:txBody>
          <a:bodyPr vert="horz"/>
          <a:lstStyle>
            <a:lvl1pPr algn="l">
              <a:defRPr sz="2400" b="1" cap="all">
                <a:solidFill>
                  <a:schemeClr val="accent5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B36F1EEB-6CA9-478F-81BA-FAC1C66125F2}" type="datetime1">
              <a:rPr lang="da-DK" smtClean="0"/>
              <a:t>28-11-2019</a:t>
            </a:fld>
            <a:endParaRPr lang="da-DK" dirty="0"/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Faglig Forum</a:t>
            </a:r>
            <a:endParaRPr lang="da-DK" dirty="0"/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cxnSp>
        <p:nvCxnSpPr>
          <p:cNvPr id="12" name="Lige forbindelse 11"/>
          <p:cNvCxnSpPr/>
          <p:nvPr userDrawn="1"/>
        </p:nvCxnSpPr>
        <p:spPr>
          <a:xfrm>
            <a:off x="571500" y="2307322"/>
            <a:ext cx="8024813" cy="1588"/>
          </a:xfrm>
          <a:prstGeom prst="line">
            <a:avLst/>
          </a:prstGeom>
          <a:ln w="190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dhold_billede/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537070" y="3004877"/>
            <a:ext cx="8169321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EB789FCB-87F6-4A56-92D7-AD37400DA415}" type="datetime1">
              <a:rPr lang="da-DK" smtClean="0"/>
              <a:t>28-11-2019</a:t>
            </a:fld>
            <a:endParaRPr lang="da-DK" dirty="0"/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Faglig Forum</a:t>
            </a:r>
            <a:endParaRPr lang="da-DK" dirty="0"/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cxnSp>
        <p:nvCxnSpPr>
          <p:cNvPr id="12" name="Lige forbindelse 11"/>
          <p:cNvCxnSpPr/>
          <p:nvPr userDrawn="1"/>
        </p:nvCxnSpPr>
        <p:spPr>
          <a:xfrm>
            <a:off x="571500" y="1300618"/>
            <a:ext cx="8024813" cy="1588"/>
          </a:xfrm>
          <a:prstGeom prst="line">
            <a:avLst/>
          </a:prstGeom>
          <a:ln w="190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7" r:id="rId2"/>
    <p:sldLayoutId id="2147483662" r:id="rId3"/>
    <p:sldLayoutId id="2147483656" r:id="rId4"/>
    <p:sldLayoutId id="2147483655" r:id="rId5"/>
    <p:sldLayoutId id="2147483659" r:id="rId6"/>
    <p:sldLayoutId id="2147483660" r:id="rId7"/>
    <p:sldLayoutId id="2147483665" r:id="rId8"/>
    <p:sldLayoutId id="2147483663" r:id="rId9"/>
    <p:sldLayoutId id="2147483664" r:id="rId10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Punkter fra </a:t>
            </a:r>
            <a:r>
              <a:rPr lang="da-DK" dirty="0" err="1"/>
              <a:t>ERFA-Gruppen</a:t>
            </a:r>
            <a:endParaRPr lang="da-DK" dirty="0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14"/>
          </p:nvPr>
        </p:nvSpPr>
        <p:spPr>
          <a:xfrm>
            <a:off x="5646057" y="3541486"/>
            <a:ext cx="3040743" cy="2745013"/>
          </a:xfrm>
        </p:spPr>
        <p:txBody>
          <a:bodyPr/>
          <a:lstStyle/>
          <a:p>
            <a:r>
              <a:rPr lang="da-DK" dirty="0"/>
              <a:t>       18. november 2019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05614E6-A9D7-4961-9238-3EBC5FCF0C7B}" type="datetime1">
              <a:rPr lang="da-DK" smtClean="0"/>
              <a:t>28-11-2019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42469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9B7F5B-C5EB-44A8-AA3A-E19C24618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u="sng" dirty="0"/>
              <a:t>Indkomne spørgsmål fra ERFA gruppen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24A9185F-87A5-48E2-8402-34BFD6391AF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E7CF647-8D73-4D1A-95DE-27EA25A5B6FD}" type="datetime1">
              <a:rPr lang="da-DK" smtClean="0"/>
              <a:t>28-11-2019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5E1E2FF-2C71-4743-ADAD-7E72C1F705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Faglig Forum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7838093-15D8-4F00-81E7-49D9D6EEAB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CE7F35-4014-474E-AE9C-B50E9883F264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42B3F4C9-DFCB-41CC-9D49-B7EF9BEBB6C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71500" y="2395830"/>
            <a:ext cx="8024813" cy="3130914"/>
          </a:xfrm>
        </p:spPr>
        <p:txBody>
          <a:bodyPr/>
          <a:lstStyle/>
          <a:p>
            <a:pPr marL="0" lvl="0"/>
            <a:r>
              <a:rPr lang="da-DK" sz="1600" b="1" dirty="0"/>
              <a:t>Status og erfaringer, som følge af Region Midtjyllands besparelser </a:t>
            </a:r>
            <a:br>
              <a:rPr lang="da-DK" sz="1600" b="1" dirty="0"/>
            </a:br>
            <a:r>
              <a:rPr lang="da-DK" sz="1600" b="1" dirty="0"/>
              <a:t>(vi vil generelt gerne vide, hvordan det går og modtage løbende proaktive tilbagemeldinger fra jer i Midttrafik):</a:t>
            </a:r>
            <a:br>
              <a:rPr lang="da-DK" sz="1600" b="1" dirty="0"/>
            </a:br>
            <a:endParaRPr lang="da-DK" sz="1600" dirty="0"/>
          </a:p>
          <a:p>
            <a:pPr lvl="1"/>
            <a:r>
              <a:rPr lang="da-DK" sz="1600" dirty="0"/>
              <a:t>Hvor meget bliver der kørt på f.eks. Flexbus-ture?</a:t>
            </a:r>
          </a:p>
          <a:p>
            <a:pPr lvl="1" indent="0">
              <a:buNone/>
            </a:pPr>
            <a:r>
              <a:rPr lang="da-DK" sz="1200" dirty="0"/>
              <a:t>	På extranettet opgøres antallet af ture for hver rute - hver måned. </a:t>
            </a:r>
            <a:br>
              <a:rPr lang="da-DK" sz="1200" dirty="0"/>
            </a:br>
            <a:r>
              <a:rPr lang="da-DK" sz="1200" dirty="0"/>
              <a:t>	Konkret har rute 220 været drøftet med Horsens kommune – men fortsat kun drift i 3 måneder</a:t>
            </a:r>
            <a:br>
              <a:rPr lang="da-DK" sz="1200" dirty="0"/>
            </a:br>
            <a:endParaRPr lang="da-DK" sz="1200" dirty="0"/>
          </a:p>
          <a:p>
            <a:pPr lvl="1"/>
            <a:r>
              <a:rPr lang="da-DK" sz="1600" dirty="0"/>
              <a:t>Hvor mange bruger/borgerhenvendelser modtager I, og hvad drejer de sig om?</a:t>
            </a:r>
          </a:p>
          <a:p>
            <a:pPr lvl="1"/>
            <a:endParaRPr lang="da-DK" sz="1600" dirty="0"/>
          </a:p>
          <a:p>
            <a:pPr lvl="1"/>
            <a:endParaRPr lang="da-DK" sz="1600" dirty="0"/>
          </a:p>
          <a:p>
            <a:pPr lvl="1"/>
            <a:endParaRPr lang="da-DK" sz="1600" dirty="0"/>
          </a:p>
          <a:p>
            <a:pPr lvl="1"/>
            <a:br>
              <a:rPr lang="da-DK" sz="1600" dirty="0"/>
            </a:br>
            <a:r>
              <a:rPr lang="da-DK" sz="1200" dirty="0"/>
              <a:t>	</a:t>
            </a:r>
          </a:p>
          <a:p>
            <a:pPr lvl="1" indent="0">
              <a:buNone/>
            </a:pPr>
            <a:r>
              <a:rPr lang="da-DK" sz="1200" dirty="0"/>
              <a:t>. 	Opgørelse kan ses i bilag 1 til punkt 5 fra Bestyrelsesmødet den 22. september 2019.</a:t>
            </a:r>
            <a:endParaRPr lang="da-DK" sz="1600" dirty="0"/>
          </a:p>
          <a:p>
            <a:pPr marL="0" indent="0"/>
            <a:endParaRPr lang="da-DK" sz="1200" dirty="0"/>
          </a:p>
          <a:p>
            <a:pPr>
              <a:buFont typeface="Arial" panose="020B0604020202020204" pitchFamily="34" charset="0"/>
              <a:buChar char="•"/>
            </a:pPr>
            <a:endParaRPr lang="da-DK" sz="1200" dirty="0"/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D6B7DDB8-F784-4220-A296-CE979BE118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868786"/>
              </p:ext>
            </p:extLst>
          </p:nvPr>
        </p:nvGraphicFramePr>
        <p:xfrm>
          <a:off x="882933" y="4678815"/>
          <a:ext cx="7689568" cy="113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2392">
                  <a:extLst>
                    <a:ext uri="{9D8B030D-6E8A-4147-A177-3AD203B41FA5}">
                      <a16:colId xmlns:a16="http://schemas.microsoft.com/office/drawing/2014/main" val="2336906956"/>
                    </a:ext>
                  </a:extLst>
                </a:gridCol>
                <a:gridCol w="1922392">
                  <a:extLst>
                    <a:ext uri="{9D8B030D-6E8A-4147-A177-3AD203B41FA5}">
                      <a16:colId xmlns:a16="http://schemas.microsoft.com/office/drawing/2014/main" val="628983677"/>
                    </a:ext>
                  </a:extLst>
                </a:gridCol>
                <a:gridCol w="1922392">
                  <a:extLst>
                    <a:ext uri="{9D8B030D-6E8A-4147-A177-3AD203B41FA5}">
                      <a16:colId xmlns:a16="http://schemas.microsoft.com/office/drawing/2014/main" val="2504392295"/>
                    </a:ext>
                  </a:extLst>
                </a:gridCol>
                <a:gridCol w="1922392">
                  <a:extLst>
                    <a:ext uri="{9D8B030D-6E8A-4147-A177-3AD203B41FA5}">
                      <a16:colId xmlns:a16="http://schemas.microsoft.com/office/drawing/2014/main" val="7318046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sz="1000" dirty="0"/>
                        <a:t>Periode</a:t>
                      </a:r>
                    </a:p>
                  </a:txBody>
                  <a:tcPr>
                    <a:solidFill>
                      <a:schemeClr val="tx2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/>
                        <a:t>Antal samlet</a:t>
                      </a:r>
                    </a:p>
                  </a:txBody>
                  <a:tcPr>
                    <a:solidFill>
                      <a:schemeClr val="tx2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/>
                        <a:t>Antal til køreplanønsker</a:t>
                      </a:r>
                    </a:p>
                  </a:txBody>
                  <a:tcPr>
                    <a:solidFill>
                      <a:schemeClr val="tx2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/>
                        <a:t>Antal der knytter sig til de berørte ruter</a:t>
                      </a:r>
                    </a:p>
                  </a:txBody>
                  <a:tcPr>
                    <a:solidFill>
                      <a:schemeClr val="tx2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198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000" dirty="0"/>
                        <a:t>01.01.19-11.08.19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00" dirty="0"/>
                        <a:t>6.600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00" dirty="0"/>
                        <a:t>368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00" dirty="0"/>
                        <a:t>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066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000" dirty="0">
                          <a:solidFill>
                            <a:schemeClr val="bg1"/>
                          </a:solidFill>
                        </a:rPr>
                        <a:t>12.08.19-30.08.19</a:t>
                      </a:r>
                    </a:p>
                  </a:txBody>
                  <a:tcPr>
                    <a:solidFill>
                      <a:schemeClr val="tx2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>
                          <a:solidFill>
                            <a:schemeClr val="bg1"/>
                          </a:solidFill>
                        </a:rPr>
                        <a:t>1.050</a:t>
                      </a:r>
                    </a:p>
                  </a:txBody>
                  <a:tcPr>
                    <a:solidFill>
                      <a:schemeClr val="tx2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>
                          <a:solidFill>
                            <a:schemeClr val="bg1"/>
                          </a:solidFill>
                        </a:rPr>
                        <a:t>95</a:t>
                      </a:r>
                    </a:p>
                  </a:txBody>
                  <a:tcPr>
                    <a:solidFill>
                      <a:schemeClr val="tx2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>
                          <a:solidFill>
                            <a:schemeClr val="bg1"/>
                          </a:solidFill>
                        </a:rPr>
                        <a:t>18</a:t>
                      </a:r>
                    </a:p>
                  </a:txBody>
                  <a:tcPr>
                    <a:solidFill>
                      <a:schemeClr val="tx2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725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65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9B7F5B-C5EB-44A8-AA3A-E19C24618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u="sng" dirty="0"/>
              <a:t>Indkomne spørgsmål fra ERFA gruppen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24A9185F-87A5-48E2-8402-34BFD6391AF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E7CF647-8D73-4D1A-95DE-27EA25A5B6FD}" type="datetime1">
              <a:rPr lang="da-DK" smtClean="0"/>
              <a:t>28-11-2019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5E1E2FF-2C71-4743-ADAD-7E72C1F705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Faglig Forum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7838093-15D8-4F00-81E7-49D9D6EEAB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CE7F35-4014-474E-AE9C-B50E9883F264}" type="slidenum">
              <a:rPr lang="da-DK" smtClean="0"/>
              <a:pPr/>
              <a:t>3</a:t>
            </a:fld>
            <a:endParaRPr lang="da-DK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42B3F4C9-DFCB-41CC-9D49-B7EF9BEBB6C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lvl="0"/>
            <a:r>
              <a:rPr lang="da-DK" b="1" dirty="0"/>
              <a:t>Midttrafiks budgetforslag for 2020, præcisering i forhold til X-bus-sekretariat:</a:t>
            </a:r>
            <a:endParaRPr lang="da-DK" dirty="0"/>
          </a:p>
          <a:p>
            <a:pPr lvl="1"/>
            <a:r>
              <a:rPr lang="da-DK" sz="1200" dirty="0"/>
              <a:t>Hvorfor skal X-bus-sekretariatet flyttes til ”bus-IT”? Hvad har bus-IT med X-busser specifikt at gøre? </a:t>
            </a:r>
            <a:br>
              <a:rPr lang="da-DK" sz="1200" dirty="0"/>
            </a:br>
            <a:r>
              <a:rPr lang="da-DK" sz="1200" dirty="0"/>
              <a:t>      Bliver udgifterne fordelt til kommunerne selv om RM står for X-busserne?</a:t>
            </a:r>
          </a:p>
          <a:p>
            <a:pPr lvl="1"/>
            <a:endParaRPr lang="da-DK" sz="1200" dirty="0"/>
          </a:p>
          <a:p>
            <a:r>
              <a:rPr lang="da-DK" sz="1200" dirty="0"/>
              <a:t>X-Bus vedrører kun Regionen, og ikke resten af kommunerne</a:t>
            </a:r>
          </a:p>
          <a:p>
            <a:r>
              <a:rPr lang="da-DK" sz="1200" dirty="0"/>
              <a:t>Hovedparten af udgifterne i X-BUS er software busserne leveret af </a:t>
            </a:r>
            <a:r>
              <a:rPr lang="da-DK" sz="1200" dirty="0" err="1"/>
              <a:t>Adibus</a:t>
            </a:r>
            <a:r>
              <a:rPr lang="da-DK" sz="1200" dirty="0"/>
              <a:t>, så derfor er den blevet flyttet</a:t>
            </a:r>
          </a:p>
        </p:txBody>
      </p:sp>
    </p:spTree>
    <p:extLst>
      <p:ext uri="{BB962C8B-B14F-4D97-AF65-F5344CB8AC3E}">
        <p14:creationId xmlns:p14="http://schemas.microsoft.com/office/powerpoint/2010/main" val="2387102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9B7F5B-C5EB-44A8-AA3A-E19C24618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u="sng" dirty="0"/>
              <a:t>Indkomne spørgsmål fra ERFA gruppen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24A9185F-87A5-48E2-8402-34BFD6391AF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E7CF647-8D73-4D1A-95DE-27EA25A5B6FD}" type="datetime1">
              <a:rPr lang="da-DK" smtClean="0"/>
              <a:t>28-11-2019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5E1E2FF-2C71-4743-ADAD-7E72C1F705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Faglig Forum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7838093-15D8-4F00-81E7-49D9D6EEAB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CE7F35-4014-474E-AE9C-B50E9883F264}" type="slidenum">
              <a:rPr lang="da-DK" smtClean="0"/>
              <a:pPr/>
              <a:t>4</a:t>
            </a:fld>
            <a:endParaRPr lang="da-DK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42B3F4C9-DFCB-41CC-9D49-B7EF9BEBB6C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lvl="0"/>
            <a:r>
              <a:rPr lang="da-DK" b="1" dirty="0"/>
              <a:t>Mulighed for ændrede frister for materiale fra Midttrafik til politisk behandling i kommunerne:?</a:t>
            </a:r>
            <a:endParaRPr lang="da-DK" dirty="0"/>
          </a:p>
          <a:p>
            <a:pPr lvl="1"/>
            <a:r>
              <a:rPr lang="da-DK" sz="1200" dirty="0"/>
              <a:t>Vi har generelt vanskeligt ved at nå deadlines for tilbagemeldinger for materiale modtaget fra Midttrafik, pga.  </a:t>
            </a:r>
            <a:br>
              <a:rPr lang="da-DK" sz="1200" dirty="0"/>
            </a:br>
            <a:r>
              <a:rPr lang="da-DK" sz="1200" dirty="0"/>
              <a:t>      lange politiske processer i flere kommuner. Kunne man korte den administrative høring ned og give mere tid til</a:t>
            </a:r>
            <a:br>
              <a:rPr lang="da-DK" sz="1200" dirty="0"/>
            </a:br>
            <a:r>
              <a:rPr lang="da-DK" sz="1200" dirty="0"/>
              <a:t>      den politiske behandling i stedet? </a:t>
            </a:r>
          </a:p>
          <a:p>
            <a:pPr lvl="1"/>
            <a:endParaRPr lang="da-DK" sz="1200" dirty="0"/>
          </a:p>
          <a:p>
            <a:pPr lvl="1"/>
            <a:r>
              <a:rPr lang="da-DK" sz="1600" dirty="0"/>
              <a:t>Køreplan processen?</a:t>
            </a:r>
          </a:p>
          <a:p>
            <a:pPr lvl="1"/>
            <a:r>
              <a:rPr lang="da-DK" sz="1600" dirty="0"/>
              <a:t>Budget processen?</a:t>
            </a:r>
          </a:p>
          <a:p>
            <a:pPr marL="0" indent="0"/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389854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9B7F5B-C5EB-44A8-AA3A-E19C24618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u="sng" dirty="0"/>
              <a:t>Indkomne spørgsmål fra ERFA gruppen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24A9185F-87A5-48E2-8402-34BFD6391AF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E7CF647-8D73-4D1A-95DE-27EA25A5B6FD}" type="datetime1">
              <a:rPr lang="da-DK" smtClean="0"/>
              <a:t>28-11-2019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5E1E2FF-2C71-4743-ADAD-7E72C1F705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Faglig Forum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7838093-15D8-4F00-81E7-49D9D6EEAB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CE7F35-4014-474E-AE9C-B50E9883F264}" type="slidenum">
              <a:rPr lang="da-DK" smtClean="0"/>
              <a:pPr/>
              <a:t>5</a:t>
            </a:fld>
            <a:endParaRPr lang="da-DK" dirty="0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10977F1E-6B9C-4E25-A486-49F70339B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362807"/>
            <a:ext cx="6094324" cy="3904828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A48BB954-4BCB-417F-A74C-4B64CFCC3B0E}"/>
              </a:ext>
            </a:extLst>
          </p:cNvPr>
          <p:cNvSpPr txBox="1"/>
          <p:nvPr/>
        </p:nvSpPr>
        <p:spPr>
          <a:xfrm>
            <a:off x="6462713" y="2556769"/>
            <a:ext cx="2133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Forslag om ændret proces fra 2021. Administrative høring slettes og forlænget politisk behandling fra juli – november.</a:t>
            </a:r>
          </a:p>
        </p:txBody>
      </p:sp>
    </p:spTree>
    <p:extLst>
      <p:ext uri="{BB962C8B-B14F-4D97-AF65-F5344CB8AC3E}">
        <p14:creationId xmlns:p14="http://schemas.microsoft.com/office/powerpoint/2010/main" val="22279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9B7F5B-C5EB-44A8-AA3A-E19C24618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u="sng" dirty="0"/>
              <a:t>Indkomne spørgsmål fra ERFA gruppen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24A9185F-87A5-48E2-8402-34BFD6391AF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E7CF647-8D73-4D1A-95DE-27EA25A5B6FD}" type="datetime1">
              <a:rPr lang="da-DK" smtClean="0"/>
              <a:t>28-11-2019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5E1E2FF-2C71-4743-ADAD-7E72C1F705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Faglig Forum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7838093-15D8-4F00-81E7-49D9D6EEAB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CE7F35-4014-474E-AE9C-B50E9883F264}" type="slidenum">
              <a:rPr lang="da-DK" smtClean="0"/>
              <a:pPr/>
              <a:t>6</a:t>
            </a:fld>
            <a:endParaRPr lang="da-DK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42B3F4C9-DFCB-41CC-9D49-B7EF9BEBB6C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lvl="0"/>
            <a:r>
              <a:rPr lang="da-DK" b="1" dirty="0"/>
              <a:t>Region Midtjyllands budgetforlig:</a:t>
            </a:r>
            <a:endParaRPr lang="da-DK" dirty="0"/>
          </a:p>
          <a:p>
            <a:pPr lvl="1"/>
            <a:r>
              <a:rPr lang="da-DK" sz="1600" dirty="0"/>
              <a:t>I </a:t>
            </a:r>
            <a:r>
              <a:rPr lang="da-DK" sz="1600" dirty="0" err="1"/>
              <a:t>RM’s</a:t>
            </a:r>
            <a:r>
              <a:rPr lang="da-DK" sz="1600" dirty="0"/>
              <a:t> budgetforlig indgår midler til fremme af bæredygtig mobilitet i form</a:t>
            </a:r>
            <a:br>
              <a:rPr lang="da-DK" sz="1600" dirty="0"/>
            </a:br>
            <a:r>
              <a:rPr lang="da-DK" sz="1600" dirty="0"/>
              <a:t>    af f.eks. ”subregionale mobilitetsplaner”. Kunne I eller Region Midtjylland </a:t>
            </a:r>
            <a:br>
              <a:rPr lang="da-DK" sz="1600" dirty="0"/>
            </a:br>
            <a:r>
              <a:rPr lang="da-DK" sz="1600" dirty="0"/>
              <a:t>    give en status på budgetforliget, - hvad menes med subregionale </a:t>
            </a:r>
            <a:br>
              <a:rPr lang="da-DK" sz="1600" dirty="0"/>
            </a:br>
            <a:r>
              <a:rPr lang="da-DK" sz="1600" dirty="0"/>
              <a:t>    mobilitetsplaner? Hvilke midler er der afsat og hvordan tænkes de udført? </a:t>
            </a:r>
            <a:br>
              <a:rPr lang="da-DK" sz="1600" dirty="0"/>
            </a:br>
            <a:r>
              <a:rPr lang="da-DK" sz="1600" dirty="0"/>
              <a:t>    Hvordan hænger de subregionale mobilitetsplaner sammen med </a:t>
            </a:r>
            <a:br>
              <a:rPr lang="da-DK" sz="1600" dirty="0"/>
            </a:br>
            <a:r>
              <a:rPr lang="da-DK" sz="1600" dirty="0"/>
              <a:t>    Midttrafiks områdevise kollektive trafikplaner?</a:t>
            </a:r>
          </a:p>
          <a:p>
            <a:pPr>
              <a:buFont typeface="Arial" panose="020B0604020202020204" pitchFamily="34" charset="0"/>
              <a:buChar char="•"/>
            </a:pPr>
            <a:endParaRPr lang="da-DK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/>
              <a:t>Per Holm</a:t>
            </a:r>
          </a:p>
        </p:txBody>
      </p:sp>
    </p:spTree>
    <p:extLst>
      <p:ext uri="{BB962C8B-B14F-4D97-AF65-F5344CB8AC3E}">
        <p14:creationId xmlns:p14="http://schemas.microsoft.com/office/powerpoint/2010/main" val="2599313988"/>
      </p:ext>
    </p:extLst>
  </p:cSld>
  <p:clrMapOvr>
    <a:masterClrMapping/>
  </p:clrMapOvr>
</p:sld>
</file>

<file path=ppt/theme/theme1.xml><?xml version="1.0" encoding="utf-8"?>
<a:theme xmlns:a="http://schemas.openxmlformats.org/drawingml/2006/main" name="1_Kontortema">
  <a:themeElements>
    <a:clrScheme name="Gråtone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1868</TotalTime>
  <Words>181</Words>
  <Application>Microsoft Office PowerPoint</Application>
  <PresentationFormat>Skærmshow (4:3)</PresentationFormat>
  <Paragraphs>59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Georgia</vt:lpstr>
      <vt:lpstr>Lucida Grande</vt:lpstr>
      <vt:lpstr>1_Kontortema</vt:lpstr>
      <vt:lpstr>Punkter fra ERFA-Gruppen</vt:lpstr>
      <vt:lpstr>Indkomne spørgsmål fra ERFA gruppen</vt:lpstr>
      <vt:lpstr>Indkomne spørgsmål fra ERFA gruppen</vt:lpstr>
      <vt:lpstr>Indkomne spørgsmål fra ERFA gruppen</vt:lpstr>
      <vt:lpstr>Indkomne spørgsmål fra ERFA gruppen</vt:lpstr>
      <vt:lpstr>Indkomne spørgsmål fra ERFA gruppen</vt:lpstr>
    </vt:vector>
  </TitlesOfParts>
  <Company>Mazarin Aps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OVERSKRIFT OM EMNE. MÅ MAX. FYLDE TO LINIER</dc:title>
  <dc:creator>John Frandsen</dc:creator>
  <cp:lastModifiedBy>Per Elbæk</cp:lastModifiedBy>
  <cp:revision>219</cp:revision>
  <cp:lastPrinted>2019-10-31T10:42:48Z</cp:lastPrinted>
  <dcterms:created xsi:type="dcterms:W3CDTF">2012-01-11T14:42:46Z</dcterms:created>
  <dcterms:modified xsi:type="dcterms:W3CDTF">2019-11-28T07:26:52Z</dcterms:modified>
</cp:coreProperties>
</file>