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95" r:id="rId2"/>
    <p:sldId id="289" r:id="rId3"/>
    <p:sldId id="292" r:id="rId4"/>
    <p:sldId id="291" r:id="rId5"/>
    <p:sldId id="293" r:id="rId6"/>
    <p:sldId id="290" r:id="rId7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  <a:srgbClr val="605F63"/>
    <a:srgbClr val="D3D3D2"/>
    <a:srgbClr val="85C7FF"/>
    <a:srgbClr val="B70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4613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1068" y="96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28-11-2019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8218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28-11-2019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9049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2150824E-01F0-42D0-9432-F665811843B2}" type="datetime1">
              <a:rPr lang="da-DK" smtClean="0"/>
              <a:t>28-11-2019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44285770-CEA3-4118-848C-2EF6BEE0A97E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433BE541-4D5E-4E86-A1AC-254F784D3D03}" type="datetime1">
              <a:rPr lang="da-DK" smtClean="0"/>
              <a:t>28-11-2019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29179325-93B5-48EB-AB86-B6F90A96CF98}" type="datetime1">
              <a:rPr lang="da-DK" smtClean="0"/>
              <a:t>28-11-2019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940A1437-AEDC-4005-B765-5F4D64900887}" type="datetime1">
              <a:rPr lang="da-DK" smtClean="0"/>
              <a:t>28-11-2019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F69F91-2D2F-4965-BCC1-5E371F4F9CE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82900036-B9F4-4BE4-AA80-5B60D688A2F5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F42B682C-DD7B-40B5-92F5-4713633FFB59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6F1EEB-6CA9-478F-81BA-FAC1C66125F2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B789FCB-87F6-4A56-92D7-AD37400DA415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Punkter fra </a:t>
            </a:r>
            <a:r>
              <a:rPr lang="da-DK" dirty="0" err="1"/>
              <a:t>ERFA-Gruppen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646057" y="3541486"/>
            <a:ext cx="3040743" cy="2745013"/>
          </a:xfrm>
        </p:spPr>
        <p:txBody>
          <a:bodyPr/>
          <a:lstStyle/>
          <a:p>
            <a:r>
              <a:rPr lang="da-DK" dirty="0"/>
              <a:t>       18. november 2019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5614E6-A9D7-4961-9238-3EBC5FCF0C7B}" type="datetime1">
              <a:rPr lang="da-DK" smtClean="0"/>
              <a:t>28-11-2019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246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Indkomne spørgsmål fra ERFA gruppen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B3F4C9-DFCB-41CC-9D49-B7EF9BEBB6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95830"/>
            <a:ext cx="8024813" cy="3130914"/>
          </a:xfrm>
        </p:spPr>
        <p:txBody>
          <a:bodyPr/>
          <a:lstStyle/>
          <a:p>
            <a:pPr marL="0" lvl="0"/>
            <a:r>
              <a:rPr lang="da-DK" sz="1600" b="1" dirty="0"/>
              <a:t>Status og erfaringer, som følge af Region Midtjyllands besparelser </a:t>
            </a:r>
            <a:br>
              <a:rPr lang="da-DK" sz="1600" b="1" dirty="0"/>
            </a:br>
            <a:r>
              <a:rPr lang="da-DK" sz="1600" b="1" dirty="0"/>
              <a:t>(vi vil generelt gerne vide, hvordan det går og modtage løbende proaktive tilbagemeldinger fra jer i Midttrafik):</a:t>
            </a:r>
            <a:br>
              <a:rPr lang="da-DK" sz="1600" b="1" dirty="0"/>
            </a:br>
            <a:endParaRPr lang="da-DK" sz="1600" dirty="0"/>
          </a:p>
          <a:p>
            <a:pPr lvl="1"/>
            <a:r>
              <a:rPr lang="da-DK" sz="1600" dirty="0"/>
              <a:t>Hvor meget bliver der kørt på f.eks. Flexbus-ture?</a:t>
            </a:r>
          </a:p>
          <a:p>
            <a:pPr lvl="1" indent="0">
              <a:buNone/>
            </a:pPr>
            <a:r>
              <a:rPr lang="da-DK" sz="1200" dirty="0"/>
              <a:t>	På extranettet opgøres antallet af ture for hver rute - hver måned. </a:t>
            </a:r>
            <a:br>
              <a:rPr lang="da-DK" sz="1200" dirty="0"/>
            </a:br>
            <a:r>
              <a:rPr lang="da-DK" sz="1200" dirty="0"/>
              <a:t>	Konkret har rute 220 været drøftet med Horsens kommune – men fortsat kun drift i 3 måneder</a:t>
            </a:r>
            <a:br>
              <a:rPr lang="da-DK" sz="1200" dirty="0"/>
            </a:br>
            <a:endParaRPr lang="da-DK" sz="1200" dirty="0"/>
          </a:p>
          <a:p>
            <a:pPr lvl="1"/>
            <a:r>
              <a:rPr lang="da-DK" sz="1600" dirty="0"/>
              <a:t>Hvor mange bruger/borgerhenvendelser modtager I, og hvad drejer de sig om?</a:t>
            </a:r>
          </a:p>
          <a:p>
            <a:pPr lvl="1"/>
            <a:endParaRPr lang="da-DK" sz="1600" dirty="0"/>
          </a:p>
          <a:p>
            <a:pPr lvl="1"/>
            <a:endParaRPr lang="da-DK" sz="1600" dirty="0"/>
          </a:p>
          <a:p>
            <a:pPr lvl="1"/>
            <a:endParaRPr lang="da-DK" sz="1600" dirty="0"/>
          </a:p>
          <a:p>
            <a:pPr lvl="1"/>
            <a:br>
              <a:rPr lang="da-DK" sz="1600" dirty="0"/>
            </a:br>
            <a:r>
              <a:rPr lang="da-DK" sz="1200" dirty="0"/>
              <a:t>	</a:t>
            </a:r>
          </a:p>
          <a:p>
            <a:pPr lvl="1" indent="0">
              <a:buNone/>
            </a:pPr>
            <a:r>
              <a:rPr lang="da-DK" sz="1200" dirty="0"/>
              <a:t>. 	Opgørelse kan ses i bilag 1 til punkt 5 fra Bestyrelsesmødet den 22. september 2019.</a:t>
            </a:r>
            <a:endParaRPr lang="da-DK" sz="1600" dirty="0"/>
          </a:p>
          <a:p>
            <a:pPr marL="0" indent="0"/>
            <a:endParaRPr lang="da-DK" sz="1200" dirty="0"/>
          </a:p>
          <a:p>
            <a:pPr>
              <a:buFont typeface="Arial" panose="020B0604020202020204" pitchFamily="34" charset="0"/>
              <a:buChar char="•"/>
            </a:pPr>
            <a:endParaRPr lang="da-DK" sz="1200" dirty="0"/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D6B7DDB8-F784-4220-A296-CE979BE11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68786"/>
              </p:ext>
            </p:extLst>
          </p:nvPr>
        </p:nvGraphicFramePr>
        <p:xfrm>
          <a:off x="882933" y="4678815"/>
          <a:ext cx="7689568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392">
                  <a:extLst>
                    <a:ext uri="{9D8B030D-6E8A-4147-A177-3AD203B41FA5}">
                      <a16:colId xmlns:a16="http://schemas.microsoft.com/office/drawing/2014/main" val="2336906956"/>
                    </a:ext>
                  </a:extLst>
                </a:gridCol>
                <a:gridCol w="1922392">
                  <a:extLst>
                    <a:ext uri="{9D8B030D-6E8A-4147-A177-3AD203B41FA5}">
                      <a16:colId xmlns:a16="http://schemas.microsoft.com/office/drawing/2014/main" val="628983677"/>
                    </a:ext>
                  </a:extLst>
                </a:gridCol>
                <a:gridCol w="1922392">
                  <a:extLst>
                    <a:ext uri="{9D8B030D-6E8A-4147-A177-3AD203B41FA5}">
                      <a16:colId xmlns:a16="http://schemas.microsoft.com/office/drawing/2014/main" val="2504392295"/>
                    </a:ext>
                  </a:extLst>
                </a:gridCol>
                <a:gridCol w="1922392">
                  <a:extLst>
                    <a:ext uri="{9D8B030D-6E8A-4147-A177-3AD203B41FA5}">
                      <a16:colId xmlns:a16="http://schemas.microsoft.com/office/drawing/2014/main" val="731804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000" dirty="0"/>
                        <a:t>Periode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Antal samlet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Antal til køreplanønsker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Antal der knytter sig til de berørte ruter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000" dirty="0"/>
                        <a:t>01.01.19-11.08.19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6.600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066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chemeClr val="bg1"/>
                          </a:solidFill>
                        </a:rPr>
                        <a:t>12.08.19-30.08.19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chemeClr val="bg1"/>
                          </a:solidFill>
                        </a:rPr>
                        <a:t>1.050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chemeClr val="tx2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2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65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Indkomne spørgsmål fra ERFA gruppen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B3F4C9-DFCB-41CC-9D49-B7EF9BEBB6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lvl="0"/>
            <a:r>
              <a:rPr lang="da-DK" b="1" dirty="0"/>
              <a:t>Midttrafiks budgetforslag for 2020, præcisering i forhold til X-bus-sekretariat:</a:t>
            </a:r>
            <a:endParaRPr lang="da-DK" dirty="0"/>
          </a:p>
          <a:p>
            <a:pPr lvl="1"/>
            <a:r>
              <a:rPr lang="da-DK" sz="1200" dirty="0"/>
              <a:t>Hvorfor skal X-bus-sekretariatet flyttes til ”bus-IT”? Hvad har bus-IT med X-busser specifikt at gøre? </a:t>
            </a:r>
            <a:br>
              <a:rPr lang="da-DK" sz="1200" dirty="0"/>
            </a:br>
            <a:r>
              <a:rPr lang="da-DK" sz="1200" dirty="0"/>
              <a:t>      Bliver udgifterne fordelt til kommunerne selv om RM står for X-busserne?</a:t>
            </a:r>
          </a:p>
          <a:p>
            <a:pPr lvl="1"/>
            <a:endParaRPr lang="da-DK" sz="1200" dirty="0"/>
          </a:p>
          <a:p>
            <a:r>
              <a:rPr lang="da-DK" sz="1200" dirty="0"/>
              <a:t>X-Bus vedrører kun Regionen, og ikke resten af kommunerne</a:t>
            </a:r>
          </a:p>
          <a:p>
            <a:r>
              <a:rPr lang="da-DK" sz="1200" dirty="0"/>
              <a:t>Hovedparten af udgifterne i X-BUS er software busserne leveret af </a:t>
            </a:r>
            <a:r>
              <a:rPr lang="da-DK" sz="1200" dirty="0" err="1"/>
              <a:t>Adibus</a:t>
            </a:r>
            <a:r>
              <a:rPr lang="da-DK" sz="1200" dirty="0"/>
              <a:t>, så derfor er den blevet flyttet</a:t>
            </a:r>
          </a:p>
        </p:txBody>
      </p:sp>
    </p:spTree>
    <p:extLst>
      <p:ext uri="{BB962C8B-B14F-4D97-AF65-F5344CB8AC3E}">
        <p14:creationId xmlns:p14="http://schemas.microsoft.com/office/powerpoint/2010/main" val="238710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Indkomne spørgsmål fra ERFA gruppen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B3F4C9-DFCB-41CC-9D49-B7EF9BEBB6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lvl="0"/>
            <a:r>
              <a:rPr lang="da-DK" b="1" dirty="0"/>
              <a:t>Mulighed for ændrede frister for materiale fra Midttrafik til politisk behandling i kommunerne:?</a:t>
            </a:r>
            <a:endParaRPr lang="da-DK" dirty="0"/>
          </a:p>
          <a:p>
            <a:pPr lvl="1"/>
            <a:r>
              <a:rPr lang="da-DK" sz="1200" dirty="0"/>
              <a:t>Vi har generelt vanskeligt ved at nå deadlines for tilbagemeldinger for materiale modtaget fra Midttrafik, pga.  </a:t>
            </a:r>
            <a:br>
              <a:rPr lang="da-DK" sz="1200" dirty="0"/>
            </a:br>
            <a:r>
              <a:rPr lang="da-DK" sz="1200" dirty="0"/>
              <a:t>      lange politiske processer i flere kommuner. Kunne man korte den administrative høring ned og give mere tid til</a:t>
            </a:r>
            <a:br>
              <a:rPr lang="da-DK" sz="1200" dirty="0"/>
            </a:br>
            <a:r>
              <a:rPr lang="da-DK" sz="1200" dirty="0"/>
              <a:t>      den politiske behandling i stedet? </a:t>
            </a:r>
          </a:p>
          <a:p>
            <a:pPr lvl="1"/>
            <a:endParaRPr lang="da-DK" sz="1200" dirty="0"/>
          </a:p>
          <a:p>
            <a:pPr lvl="1"/>
            <a:r>
              <a:rPr lang="da-DK" sz="1600" dirty="0"/>
              <a:t>Køreplan processen?</a:t>
            </a:r>
          </a:p>
          <a:p>
            <a:pPr lvl="1"/>
            <a:r>
              <a:rPr lang="da-DK" sz="1600" dirty="0"/>
              <a:t>Budget processen?</a:t>
            </a:r>
          </a:p>
          <a:p>
            <a:pPr marL="0" indent="0"/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38985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Indkomne spørgsmål fra ERFA gruppen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5</a:t>
            </a:fld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10977F1E-6B9C-4E25-A486-49F70339B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62807"/>
            <a:ext cx="6094324" cy="3904828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A48BB954-4BCB-417F-A74C-4B64CFCC3B0E}"/>
              </a:ext>
            </a:extLst>
          </p:cNvPr>
          <p:cNvSpPr txBox="1"/>
          <p:nvPr/>
        </p:nvSpPr>
        <p:spPr>
          <a:xfrm>
            <a:off x="6462713" y="2556769"/>
            <a:ext cx="213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Forslag om ændret proces fra 2021. Administrative høring slettes og forlænget politisk behandling fra juli – november.</a:t>
            </a:r>
          </a:p>
        </p:txBody>
      </p:sp>
    </p:spTree>
    <p:extLst>
      <p:ext uri="{BB962C8B-B14F-4D97-AF65-F5344CB8AC3E}">
        <p14:creationId xmlns:p14="http://schemas.microsoft.com/office/powerpoint/2010/main" val="22279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Indkomne spørgsmål fra ERFA gruppen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B3F4C9-DFCB-41CC-9D49-B7EF9BEBB6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/>
            <a:r>
              <a:rPr lang="da-DK" b="1" dirty="0"/>
              <a:t>Region Midtjyllands budgetforlig:</a:t>
            </a:r>
            <a:endParaRPr lang="da-DK" dirty="0"/>
          </a:p>
          <a:p>
            <a:pPr lvl="1"/>
            <a:r>
              <a:rPr lang="da-DK" sz="1600" dirty="0"/>
              <a:t>I </a:t>
            </a:r>
            <a:r>
              <a:rPr lang="da-DK" sz="1600" dirty="0" err="1"/>
              <a:t>RM’s</a:t>
            </a:r>
            <a:r>
              <a:rPr lang="da-DK" sz="1600" dirty="0"/>
              <a:t> budgetforlig indgår midler til fremme af bæredygtig mobilitet i form</a:t>
            </a:r>
            <a:br>
              <a:rPr lang="da-DK" sz="1600" dirty="0"/>
            </a:br>
            <a:r>
              <a:rPr lang="da-DK" sz="1600" dirty="0"/>
              <a:t>    af f.eks. ”subregionale mobilitetsplaner”. Kunne I eller Region Midtjylland </a:t>
            </a:r>
            <a:br>
              <a:rPr lang="da-DK" sz="1600" dirty="0"/>
            </a:br>
            <a:r>
              <a:rPr lang="da-DK" sz="1600" dirty="0"/>
              <a:t>    give en status på budgetforliget, - hvad menes med subregionale </a:t>
            </a:r>
            <a:br>
              <a:rPr lang="da-DK" sz="1600" dirty="0"/>
            </a:br>
            <a:r>
              <a:rPr lang="da-DK" sz="1600" dirty="0"/>
              <a:t>    mobilitetsplaner? Hvilke midler er der afsat og hvordan tænkes de udført? </a:t>
            </a:r>
            <a:br>
              <a:rPr lang="da-DK" sz="1600" dirty="0"/>
            </a:br>
            <a:r>
              <a:rPr lang="da-DK" sz="1600" dirty="0"/>
              <a:t>    Hvordan hænger de subregionale mobilitetsplaner sammen med </a:t>
            </a:r>
            <a:br>
              <a:rPr lang="da-DK" sz="1600" dirty="0"/>
            </a:br>
            <a:r>
              <a:rPr lang="da-DK" sz="1600" dirty="0"/>
              <a:t>    Midttrafiks områdevise kollektive trafikplaner?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600" dirty="0"/>
              <a:t>Per Holm</a:t>
            </a:r>
          </a:p>
        </p:txBody>
      </p:sp>
    </p:spTree>
    <p:extLst>
      <p:ext uri="{BB962C8B-B14F-4D97-AF65-F5344CB8AC3E}">
        <p14:creationId xmlns:p14="http://schemas.microsoft.com/office/powerpoint/2010/main" val="2599313988"/>
      </p:ext>
    </p:extLst>
  </p:cSld>
  <p:clrMapOvr>
    <a:masterClrMapping/>
  </p:clrMapOvr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181</Words>
  <Application>Microsoft Office PowerPoint</Application>
  <PresentationFormat>Skærmshow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Lucida Grande</vt:lpstr>
      <vt:lpstr>1_Kontortema</vt:lpstr>
      <vt:lpstr>Punkter fra ERFA-Gruppen</vt:lpstr>
      <vt:lpstr>Indkomne spørgsmål fra ERFA gruppen</vt:lpstr>
      <vt:lpstr>Indkomne spørgsmål fra ERFA gruppen</vt:lpstr>
      <vt:lpstr>Indkomne spørgsmål fra ERFA gruppen</vt:lpstr>
      <vt:lpstr>Indkomne spørgsmål fra ERFA gruppen</vt:lpstr>
      <vt:lpstr>Indkomne spørgsmål fra ERFA gruppen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Per Elbæk</cp:lastModifiedBy>
  <cp:revision>219</cp:revision>
  <cp:lastPrinted>2019-10-31T10:42:48Z</cp:lastPrinted>
  <dcterms:created xsi:type="dcterms:W3CDTF">2012-01-11T14:42:46Z</dcterms:created>
  <dcterms:modified xsi:type="dcterms:W3CDTF">2019-11-28T07:26:52Z</dcterms:modified>
</cp:coreProperties>
</file>