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12"/>
  </p:notesMasterIdLst>
  <p:handoutMasterIdLst>
    <p:handoutMasterId r:id="rId13"/>
  </p:handoutMasterIdLst>
  <p:sldIdLst>
    <p:sldId id="257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</p:sldIdLst>
  <p:sldSz cx="9144000" cy="6858000" type="screen4x3"/>
  <p:notesSz cx="6797675" cy="9926638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00"/>
    <a:srgbClr val="605F63"/>
    <a:srgbClr val="D3D3D2"/>
    <a:srgbClr val="85C7FF"/>
    <a:srgbClr val="B70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4613" autoAdjust="0"/>
  </p:normalViewPr>
  <p:slideViewPr>
    <p:cSldViewPr snapToGrid="0" snapToObjects="1" showGuides="1">
      <p:cViewPr varScale="1">
        <p:scale>
          <a:sx n="108" d="100"/>
          <a:sy n="108" d="100"/>
        </p:scale>
        <p:origin x="918" y="96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B3A6C-A34F-764C-99EC-1CC15FAE31E0}" type="datetimeFigureOut">
              <a:rPr lang="da-DK" smtClean="0"/>
              <a:pPr/>
              <a:t>11-09-2020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6649D-8738-0248-AB90-718006896CA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18218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E4B8A-E423-9143-88CD-964860222375}" type="datetimeFigureOut">
              <a:rPr lang="da-DK" smtClean="0"/>
              <a:pPr/>
              <a:t>11-09-2020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B81FB-E993-0545-B958-FDA8CBDED0FD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490497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B70C0A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2150824E-01F0-42D0-9432-F665811843B2}" type="datetime1">
              <a:rPr lang="da-DK" smtClean="0"/>
              <a:t>11-09-2020</a:t>
            </a:fld>
            <a:endParaRPr lang="da-DK" dirty="0"/>
          </a:p>
        </p:txBody>
      </p:sp>
      <p:pic>
        <p:nvPicPr>
          <p:cNvPr id="13" name="Billede 12" descr="LOGO_Midttrafik_hv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3663" y="5721468"/>
            <a:ext cx="2180937" cy="7505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44285770-CEA3-4118-848C-2EF6BEE0A97E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rød_sp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B70C0A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9" name="Ellipse 8"/>
          <p:cNvSpPr>
            <a:spLocks/>
          </p:cNvSpPr>
          <p:nvPr userDrawn="1"/>
        </p:nvSpPr>
        <p:spPr>
          <a:xfrm>
            <a:off x="6350000" y="3793350"/>
            <a:ext cx="2133600" cy="2133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>
              <a:solidFill>
                <a:schemeClr val="accent4"/>
              </a:solidFill>
            </a:endParaRPr>
          </a:p>
        </p:txBody>
      </p:sp>
      <p:sp>
        <p:nvSpPr>
          <p:cNvPr id="10" name="Pladsholder til tekst 24"/>
          <p:cNvSpPr>
            <a:spLocks noGrp="1"/>
          </p:cNvSpPr>
          <p:nvPr>
            <p:ph type="body" sz="quarter" idx="14" hasCustomPrompt="1"/>
          </p:nvPr>
        </p:nvSpPr>
        <p:spPr>
          <a:xfrm>
            <a:off x="6146800" y="3416300"/>
            <a:ext cx="2540000" cy="2870199"/>
          </a:xfrm>
          <a:prstGeom prst="rect">
            <a:avLst/>
          </a:prstGeom>
        </p:spPr>
        <p:txBody>
          <a:bodyPr vert="horz" anchor="ctr"/>
          <a:lstStyle>
            <a:lvl1pPr algn="ctr">
              <a:lnSpc>
                <a:spcPts val="2000"/>
              </a:lnSpc>
              <a:buFont typeface="Arial"/>
              <a:buNone/>
              <a:defRPr sz="2000" b="1">
                <a:solidFill>
                  <a:schemeClr val="bg1"/>
                </a:solidFill>
              </a:defRPr>
            </a:lvl1pPr>
            <a:lvl2pPr>
              <a:lnSpc>
                <a:spcPts val="2740"/>
              </a:lnSpc>
              <a:buNone/>
              <a:defRPr/>
            </a:lvl2pPr>
            <a:lvl3pPr>
              <a:lnSpc>
                <a:spcPts val="2740"/>
              </a:lnSpc>
              <a:buNone/>
              <a:defRPr/>
            </a:lvl3pPr>
            <a:lvl4pPr>
              <a:lnSpc>
                <a:spcPts val="2740"/>
              </a:lnSpc>
              <a:buNone/>
              <a:defRPr/>
            </a:lvl4pPr>
            <a:lvl5pPr>
              <a:lnSpc>
                <a:spcPts val="2740"/>
              </a:lnSpc>
              <a:buNone/>
              <a:defRPr/>
            </a:lvl5pPr>
          </a:lstStyle>
          <a:p>
            <a:pPr lvl="0"/>
            <a:r>
              <a:rPr lang="da-DK" dirty="0"/>
              <a:t>REDIGER</a:t>
            </a:r>
          </a:p>
          <a:p>
            <a:pPr lvl="0"/>
            <a:r>
              <a:rPr lang="da-DK" dirty="0"/>
              <a:t>SPLASH</a:t>
            </a:r>
          </a:p>
        </p:txBody>
      </p:sp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433BE541-4D5E-4E86-A1AC-254F784D3D03}" type="datetime1">
              <a:rPr lang="da-DK" smtClean="0"/>
              <a:t>11-09-2020</a:t>
            </a:fld>
            <a:endParaRPr lang="da-DK" dirty="0"/>
          </a:p>
        </p:txBody>
      </p:sp>
      <p:pic>
        <p:nvPicPr>
          <p:cNvPr id="13" name="Billede 12" descr="LOGO_Midttrafik_hv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3663" y="5721468"/>
            <a:ext cx="2180937" cy="7505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D3D3D2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rgbClr val="B70C0A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pic>
        <p:nvPicPr>
          <p:cNvPr id="11" name="Billede 10" descr="LOGO_Midttrafi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363" y="5733731"/>
            <a:ext cx="2168237" cy="747219"/>
          </a:xfrm>
          <a:prstGeom prst="rect">
            <a:avLst/>
          </a:prstGeom>
        </p:spPr>
      </p:pic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accent5"/>
                </a:solidFill>
                <a:latin typeface="Georgia"/>
                <a:cs typeface="Georgia"/>
              </a:defRPr>
            </a:lvl1pPr>
          </a:lstStyle>
          <a:p>
            <a:fld id="{29179325-93B5-48EB-AB86-B6F90A96CF98}" type="datetime1">
              <a:rPr lang="da-DK" smtClean="0"/>
              <a:t>11-09-2020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grå_sp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D3D3D2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rgbClr val="B70C0A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9" name="Ellipse 8"/>
          <p:cNvSpPr>
            <a:spLocks/>
          </p:cNvSpPr>
          <p:nvPr userDrawn="1"/>
        </p:nvSpPr>
        <p:spPr>
          <a:xfrm>
            <a:off x="6350000" y="3793350"/>
            <a:ext cx="2133600" cy="2133600"/>
          </a:xfrm>
          <a:prstGeom prst="ellipse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/>
          </a:p>
        </p:txBody>
      </p:sp>
      <p:sp>
        <p:nvSpPr>
          <p:cNvPr id="10" name="Pladsholder til tekst 24"/>
          <p:cNvSpPr>
            <a:spLocks noGrp="1"/>
          </p:cNvSpPr>
          <p:nvPr>
            <p:ph type="body" sz="quarter" idx="14" hasCustomPrompt="1"/>
          </p:nvPr>
        </p:nvSpPr>
        <p:spPr>
          <a:xfrm>
            <a:off x="6146800" y="3416300"/>
            <a:ext cx="2540000" cy="2870199"/>
          </a:xfrm>
          <a:prstGeom prst="rect">
            <a:avLst/>
          </a:prstGeom>
        </p:spPr>
        <p:txBody>
          <a:bodyPr vert="horz" anchor="ctr"/>
          <a:lstStyle>
            <a:lvl1pPr algn="ctr">
              <a:lnSpc>
                <a:spcPts val="2000"/>
              </a:lnSpc>
              <a:buFont typeface="Arial"/>
              <a:buNone/>
              <a:defRPr sz="2000" b="1">
                <a:solidFill>
                  <a:schemeClr val="bg1"/>
                </a:solidFill>
              </a:defRPr>
            </a:lvl1pPr>
            <a:lvl2pPr>
              <a:lnSpc>
                <a:spcPts val="2740"/>
              </a:lnSpc>
              <a:buNone/>
              <a:defRPr/>
            </a:lvl2pPr>
            <a:lvl3pPr>
              <a:lnSpc>
                <a:spcPts val="2740"/>
              </a:lnSpc>
              <a:buNone/>
              <a:defRPr/>
            </a:lvl3pPr>
            <a:lvl4pPr>
              <a:lnSpc>
                <a:spcPts val="2740"/>
              </a:lnSpc>
              <a:buNone/>
              <a:defRPr/>
            </a:lvl4pPr>
            <a:lvl5pPr>
              <a:lnSpc>
                <a:spcPts val="2740"/>
              </a:lnSpc>
              <a:buNone/>
              <a:defRPr/>
            </a:lvl5pPr>
          </a:lstStyle>
          <a:p>
            <a:pPr lvl="0"/>
            <a:r>
              <a:rPr lang="da-DK" dirty="0"/>
              <a:t>REDIGER</a:t>
            </a:r>
          </a:p>
          <a:p>
            <a:pPr lvl="0"/>
            <a:r>
              <a:rPr lang="da-DK" dirty="0"/>
              <a:t>SPLASH</a:t>
            </a:r>
          </a:p>
        </p:txBody>
      </p:sp>
      <p:pic>
        <p:nvPicPr>
          <p:cNvPr id="11" name="Billede 10" descr="LOGO_Midttrafi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363" y="5733731"/>
            <a:ext cx="2168237" cy="747219"/>
          </a:xfrm>
          <a:prstGeom prst="rect">
            <a:avLst/>
          </a:prstGeom>
        </p:spPr>
      </p:pic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accent5"/>
                </a:solidFill>
                <a:latin typeface="Georgia"/>
                <a:cs typeface="Georgia"/>
              </a:defRPr>
            </a:lvl1pPr>
          </a:lstStyle>
          <a:p>
            <a:fld id="{940A1437-AEDC-4005-B765-5F4D64900887}" type="datetime1">
              <a:rPr lang="da-DK" smtClean="0"/>
              <a:t>11-09-2020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cxnSp>
        <p:nvCxnSpPr>
          <p:cNvPr id="18" name="Lige forbindelse 17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B3F69F91-2D2F-4965-BCC1-5E371F4F9CED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27" name="Lige forbindelse 2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29" name="Pladsholder til tekst 18"/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569228"/>
            <a:ext cx="8024813" cy="3130914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/>
            </a:lvl1pPr>
            <a:lvl2pPr marL="0" indent="-270000">
              <a:spcBef>
                <a:spcPts val="432"/>
              </a:spcBef>
              <a:buFont typeface="Lucida Grande"/>
              <a:buChar char="•"/>
              <a:defRPr sz="1800"/>
            </a:lvl2pPr>
            <a:lvl3pPr marL="540000" indent="-288000"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dirty="0"/>
              <a:t>Klik for at redigere teksten</a:t>
            </a:r>
          </a:p>
          <a:p>
            <a:pPr lvl="1"/>
            <a:r>
              <a:rPr lang="da-DK" dirty="0"/>
              <a:t>Første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rød+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86746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8292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82900036-B9F4-4BE4-AA80-5B60D688A2F5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27" name="Lige forbindelse 2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13" name="Pladsholder til billede 12"/>
          <p:cNvSpPr>
            <a:spLocks noGrp="1"/>
          </p:cNvSpPr>
          <p:nvPr>
            <p:ph type="pic" sz="quarter" idx="18"/>
          </p:nvPr>
        </p:nvSpPr>
        <p:spPr>
          <a:xfrm>
            <a:off x="5445033" y="2569228"/>
            <a:ext cx="3151280" cy="3130914"/>
          </a:xfrm>
          <a:prstGeom prst="rect">
            <a:avLst/>
          </a:prstGeom>
        </p:spPr>
        <p:txBody>
          <a:bodyPr vert="horz"/>
          <a:lstStyle/>
          <a:p>
            <a:endParaRPr lang="da-DK" dirty="0"/>
          </a:p>
        </p:txBody>
      </p:sp>
      <p:sp>
        <p:nvSpPr>
          <p:cNvPr id="19" name="Pladsholder til tekst 18"/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569228"/>
            <a:ext cx="4503913" cy="3131520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/>
            </a:lvl1pPr>
            <a:lvl2pPr marL="0" indent="-270000">
              <a:spcBef>
                <a:spcPts val="432"/>
              </a:spcBef>
              <a:buFont typeface="Lucida Grande"/>
              <a:buChar char="•"/>
              <a:defRPr sz="1800"/>
            </a:lvl2pPr>
            <a:lvl3pPr marL="540000" indent="-288000"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dirty="0"/>
              <a:t>Klik for at redigere teksten</a:t>
            </a:r>
          </a:p>
          <a:p>
            <a:pPr lvl="1"/>
            <a:r>
              <a:rPr lang="da-DK" dirty="0"/>
              <a:t>Første niveau</a:t>
            </a:r>
          </a:p>
        </p:txBody>
      </p:sp>
      <p:cxnSp>
        <p:nvCxnSpPr>
          <p:cNvPr id="15" name="Lige forbindelse 14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F42B682C-DD7B-40B5-92F5-4713633FFB59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13" name="Pladsholder til billede 12"/>
          <p:cNvSpPr>
            <a:spLocks noGrp="1"/>
          </p:cNvSpPr>
          <p:nvPr>
            <p:ph type="pic" sz="quarter" idx="18"/>
          </p:nvPr>
        </p:nvSpPr>
        <p:spPr>
          <a:xfrm>
            <a:off x="571500" y="2569228"/>
            <a:ext cx="8024813" cy="3131520"/>
          </a:xfrm>
          <a:prstGeom prst="rect">
            <a:avLst/>
          </a:prstGeom>
        </p:spPr>
        <p:txBody>
          <a:bodyPr vert="horz"/>
          <a:lstStyle/>
          <a:p>
            <a:endParaRPr lang="da-DK" dirty="0"/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B36F1EEB-6CA9-478F-81BA-FAC1C66125F2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2" name="Lige forbindelse 11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EB789FCB-87F6-4A56-92D7-AD37400DA415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2" name="Lige forbindelse 11"/>
          <p:cNvCxnSpPr/>
          <p:nvPr userDrawn="1"/>
        </p:nvCxnSpPr>
        <p:spPr>
          <a:xfrm>
            <a:off x="571500" y="1300618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7" r:id="rId2"/>
    <p:sldLayoutId id="2147483662" r:id="rId3"/>
    <p:sldLayoutId id="2147483656" r:id="rId4"/>
    <p:sldLayoutId id="2147483655" r:id="rId5"/>
    <p:sldLayoutId id="2147483659" r:id="rId6"/>
    <p:sldLayoutId id="2147483660" r:id="rId7"/>
    <p:sldLayoutId id="2147483665" r:id="rId8"/>
    <p:sldLayoutId id="2147483663" r:id="rId9"/>
    <p:sldLayoutId id="2147483664" r:id="rId10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Faglig forum</a:t>
            </a:r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4"/>
          </p:nvPr>
        </p:nvSpPr>
        <p:spPr>
          <a:xfrm>
            <a:off x="5646057" y="3541486"/>
            <a:ext cx="3040743" cy="2745013"/>
          </a:xfrm>
        </p:spPr>
        <p:txBody>
          <a:bodyPr/>
          <a:lstStyle/>
          <a:p>
            <a:r>
              <a:rPr lang="da-DK" dirty="0"/>
              <a:t>       28. september</a:t>
            </a:r>
          </a:p>
          <a:p>
            <a:r>
              <a:rPr lang="da-DK" dirty="0"/>
              <a:t>2020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5614E6-A9D7-4961-9238-3EBC5FCF0C7B}" type="datetime1">
              <a:rPr lang="da-DK" smtClean="0"/>
              <a:t>11-09-2020</a:t>
            </a:fld>
            <a:endParaRPr lang="da-D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4C0DD-DA26-4673-B6F2-3A592B79C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Særlige initiativer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E9C710A-1309-4AE8-8B39-D11FBB2543C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3F69F91-2D2F-4965-BCC1-5E371F4F9CED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85CA524-74E6-4D28-B635-68A1891A8B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DCEF21D-D301-4537-AD6A-4F7B8E180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10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C4C3C89C-B79A-4667-BF69-53D76434648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0" y="2307323"/>
            <a:ext cx="8024813" cy="3836026"/>
          </a:xfrm>
        </p:spPr>
        <p:txBody>
          <a:bodyPr/>
          <a:lstStyle/>
          <a:p>
            <a:r>
              <a:rPr lang="da-DK" sz="1600" u="sng" dirty="0"/>
              <a:t>5. Ny normal</a:t>
            </a:r>
          </a:p>
          <a:p>
            <a:endParaRPr lang="da-DK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u="sng" dirty="0"/>
              <a:t>Opgør med branchens vanetænkning</a:t>
            </a:r>
          </a:p>
          <a:p>
            <a:endParaRPr lang="da-DK" sz="16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da-DK" sz="1600" dirty="0"/>
              <a:t>Elcykler vinder frem, langt mere hjemmearbejde, </a:t>
            </a:r>
            <a:r>
              <a:rPr lang="da-DK" sz="1600" u="sng" dirty="0"/>
              <a:t>øget digitalisering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a-DK" sz="1600" dirty="0"/>
              <a:t>”Prop så mange ind i en bus som muligt”  - </a:t>
            </a:r>
            <a:r>
              <a:rPr lang="da-DK" sz="1600" u="sng" dirty="0"/>
              <a:t>komfortmålsætninger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a-DK" sz="1600" dirty="0"/>
              <a:t>”Det er altid billigere med næsten tomme busser” – </a:t>
            </a:r>
            <a:r>
              <a:rPr lang="da-DK" sz="1600" u="sng" dirty="0"/>
              <a:t>Flexbus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a-DK" sz="1600" dirty="0"/>
              <a:t>”Det tager flere år at lave en køreplan” – Nej </a:t>
            </a:r>
            <a:r>
              <a:rPr lang="da-DK" sz="1600" u="sng" dirty="0"/>
              <a:t>NU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a-DK" sz="1600" dirty="0"/>
              <a:t>Indretning af busser – kun fremadrettede sæder, beskyt chaufførerne!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a-DK" sz="1600" dirty="0"/>
              <a:t>Staten holder ikke hånden under lokal og regional kollektiv trafik i en længere periode	</a:t>
            </a:r>
          </a:p>
          <a:p>
            <a:pPr marL="252000" lvl="2" indent="0">
              <a:buNone/>
            </a:pPr>
            <a:endParaRPr lang="da-DK" sz="1600" dirty="0"/>
          </a:p>
          <a:p>
            <a:r>
              <a:rPr lang="da-DK" sz="1600" dirty="0"/>
              <a:t>Behov for intelligente effektiviseringer – og målrettede investeringer</a:t>
            </a:r>
          </a:p>
        </p:txBody>
      </p:sp>
    </p:spTree>
    <p:extLst>
      <p:ext uri="{BB962C8B-B14F-4D97-AF65-F5344CB8AC3E}">
        <p14:creationId xmlns:p14="http://schemas.microsoft.com/office/powerpoint/2010/main" val="7306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AE7489-BFAD-47FB-8E1D-D19961B78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FAGLIGT FORUM 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87B3E3E-B906-40C2-8AA3-6BF8EA2E7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3F69F91-2D2F-4965-BCC1-5E371F4F9CED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3126816-AFEB-4214-AEE2-36E3FD51A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86CCBFD-4974-411B-959F-6D6195A3A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35E84EBE-23A1-4559-921E-564F42BAE2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0" y="2307322"/>
            <a:ext cx="8024813" cy="3392820"/>
          </a:xfrm>
        </p:spPr>
        <p:txBody>
          <a:bodyPr/>
          <a:lstStyle/>
          <a:p>
            <a:r>
              <a:rPr lang="da-DK" sz="1600" u="sng" dirty="0"/>
              <a:t>Konstant ændrede rammebetingelser for brug af kollektiv trafik </a:t>
            </a:r>
            <a:r>
              <a:rPr lang="da-DK" sz="1600" dirty="0"/>
              <a:t>, inkl. flextrafik</a:t>
            </a:r>
          </a:p>
          <a:p>
            <a:endParaRPr lang="da-DK" sz="1600" dirty="0"/>
          </a:p>
          <a:p>
            <a:r>
              <a:rPr lang="da-DK" sz="1600" dirty="0"/>
              <a:t>Midttrafik har efterlevet de </a:t>
            </a:r>
            <a:r>
              <a:rPr lang="da-DK" sz="1600" u="sng" dirty="0"/>
              <a:t>statslige myndigheders skiftende krav </a:t>
            </a:r>
            <a:r>
              <a:rPr lang="da-DK" sz="1600" dirty="0"/>
              <a:t>– til punkt og prikke: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u="sng" dirty="0"/>
              <a:t>Kapacitetsbegrænsninger</a:t>
            </a:r>
            <a:r>
              <a:rPr lang="da-DK" sz="1600" dirty="0"/>
              <a:t> – herunder lukning af fordøren, sæder i nærheden af chaufføren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u="sng" dirty="0"/>
              <a:t>Betjent billetsalg </a:t>
            </a:r>
            <a:r>
              <a:rPr lang="da-DK" sz="1600" dirty="0"/>
              <a:t>– lukning og genåbning </a:t>
            </a:r>
            <a:r>
              <a:rPr lang="da-DK" sz="1600" dirty="0" err="1"/>
              <a:t>pga</a:t>
            </a:r>
            <a:r>
              <a:rPr lang="da-DK" sz="1600" dirty="0"/>
              <a:t> forbrugerombudsmanden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u="sng" dirty="0"/>
              <a:t>Opfordring</a:t>
            </a:r>
            <a:r>
              <a:rPr lang="da-DK" sz="1600" dirty="0"/>
              <a:t> til visse grupper og i visse tidsrum om ikke at bruge kollektiv trafik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u="sng" dirty="0"/>
              <a:t>Brug af værnemidler</a:t>
            </a:r>
            <a:r>
              <a:rPr lang="da-DK" sz="1600" dirty="0"/>
              <a:t> – for kunder og ansatte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u="sng" dirty="0"/>
              <a:t>Hygiejne</a:t>
            </a:r>
            <a:r>
              <a:rPr lang="da-DK" sz="1600" dirty="0"/>
              <a:t> – ekstra rengøring, hold afstand, brug af sprit</a:t>
            </a:r>
          </a:p>
          <a:p>
            <a:pPr>
              <a:buFont typeface="Arial" panose="020B0604020202020204" pitchFamily="34" charset="0"/>
              <a:buChar char="•"/>
            </a:pPr>
            <a:endParaRPr lang="da-DK" sz="1600" dirty="0"/>
          </a:p>
          <a:p>
            <a:pPr marL="0" indent="0"/>
            <a:r>
              <a:rPr lang="da-DK" sz="1600" dirty="0"/>
              <a:t>En stor opgave for Midttrafik at navigere og eksekvere de skiftende rammebetingelser.</a:t>
            </a:r>
          </a:p>
          <a:p>
            <a:r>
              <a:rPr lang="da-DK" sz="1600" dirty="0"/>
              <a:t>Staten har været tilfredse og giver derfor </a:t>
            </a:r>
            <a:r>
              <a:rPr lang="da-DK" sz="1600" u="sng" dirty="0"/>
              <a:t>100% kompensation i 2020 </a:t>
            </a:r>
            <a:r>
              <a:rPr lang="da-DK" sz="1600" dirty="0"/>
              <a:t>til merudgifter og </a:t>
            </a:r>
            <a:r>
              <a:rPr lang="da-DK" sz="1600" dirty="0" err="1"/>
              <a:t>mindreindtægter</a:t>
            </a:r>
            <a:r>
              <a:rPr lang="da-DK" sz="1600" dirty="0"/>
              <a:t>	.</a:t>
            </a:r>
          </a:p>
          <a:p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161728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1F4694-59E2-4FF6-B2FB-B977168B9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Passagertal og økonomi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B610187-D99C-47B8-B692-56E4A311E95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3F69F91-2D2F-4965-BCC1-5E371F4F9CED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DDD1B95-BD9C-4F5F-B8F2-4269CC2B3D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749F17F-1574-4815-A72F-8FB42E0F0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4224109D-17BD-49B7-8351-A91652CBECC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Vi har </a:t>
            </a:r>
            <a:r>
              <a:rPr lang="da-DK" sz="1600" u="sng" dirty="0"/>
              <a:t>tælleudstyr</a:t>
            </a:r>
            <a:r>
              <a:rPr lang="da-DK" sz="1600" dirty="0"/>
              <a:t> i 600 busser, der gør det muligt </a:t>
            </a:r>
            <a:r>
              <a:rPr lang="da-DK" sz="1600" u="sng" dirty="0"/>
              <a:t>hver dag</a:t>
            </a:r>
            <a:r>
              <a:rPr lang="da-DK" sz="1600" dirty="0"/>
              <a:t> at rapportere belægning. Tallene har varieret meget, forår (ca. 50%), juli (ca. 90%), august (ca. 55%), september (ca. 80%). Rejsekortdata er 5 dage forsinkede og behæftede med fejl!</a:t>
            </a:r>
          </a:p>
          <a:p>
            <a:endParaRPr lang="da-DK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u="sng" dirty="0"/>
              <a:t>Regnskab 2020 er reddet af staten</a:t>
            </a:r>
            <a:r>
              <a:rPr lang="da-DK" sz="1600" dirty="0"/>
              <a:t>. Den dækker </a:t>
            </a:r>
            <a:r>
              <a:rPr lang="da-DK" sz="1600" u="sng" dirty="0"/>
              <a:t>merudgifter</a:t>
            </a:r>
            <a:r>
              <a:rPr lang="da-DK" sz="1600" dirty="0"/>
              <a:t> til ekstra rengøring, værnemidler, </a:t>
            </a:r>
            <a:r>
              <a:rPr lang="da-DK" sz="1600" dirty="0" err="1"/>
              <a:t>crowd-control</a:t>
            </a:r>
            <a:r>
              <a:rPr lang="da-DK" sz="1600" dirty="0"/>
              <a:t> og evt. kapacitetsproblemer. Den dækker også </a:t>
            </a:r>
            <a:r>
              <a:rPr lang="da-DK" sz="1600" u="sng" dirty="0" err="1"/>
              <a:t>mindreindtægter</a:t>
            </a:r>
            <a:r>
              <a:rPr lang="da-DK" sz="1600" dirty="0"/>
              <a:t>, begrundet i Corona, men selvfølgelig ikke vigende salg af </a:t>
            </a:r>
            <a:r>
              <a:rPr lang="da-DK" sz="1600" dirty="0" err="1"/>
              <a:t>ungdomskort</a:t>
            </a:r>
            <a:r>
              <a:rPr lang="da-DK" sz="1600" dirty="0"/>
              <a:t> og færre bus-tog- omstigere.</a:t>
            </a:r>
          </a:p>
          <a:p>
            <a:endParaRPr lang="da-DK" sz="1600" dirty="0"/>
          </a:p>
          <a:p>
            <a:r>
              <a:rPr lang="da-DK" sz="1600" dirty="0"/>
              <a:t>Der er lovet en </a:t>
            </a:r>
            <a:r>
              <a:rPr lang="da-DK" sz="1600" u="sng" dirty="0"/>
              <a:t>tilbagebetalingsplan</a:t>
            </a:r>
            <a:r>
              <a:rPr lang="da-DK" sz="1600" dirty="0"/>
              <a:t>, som gør det muligt for Midttrafik at betale tillægsbevillinger fra ejere tilbage</a:t>
            </a:r>
          </a:p>
        </p:txBody>
      </p:sp>
    </p:spTree>
    <p:extLst>
      <p:ext uri="{BB962C8B-B14F-4D97-AF65-F5344CB8AC3E}">
        <p14:creationId xmlns:p14="http://schemas.microsoft.com/office/powerpoint/2010/main" val="20964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75FC2F-BEB1-4234-A11D-643EC4FD2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Budget 2021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35A1CF5-8A1B-4A33-8DCF-76EF2A3CBE1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3F69F91-2D2F-4965-BCC1-5E371F4F9CED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32E9F5E-63EE-4F66-A52A-CE04262F1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84A363D-2DBE-48B6-8EBE-7EC38C249A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55A655F3-9C21-4FB3-8368-83EE89A606F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0" y="2405849"/>
            <a:ext cx="8024813" cy="35510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sz="1600" u="sng" dirty="0"/>
              <a:t>Aftale</a:t>
            </a:r>
            <a:r>
              <a:rPr lang="da-DK" sz="1600" dirty="0"/>
              <a:t> mellem stat, KL &amp; DR – </a:t>
            </a:r>
            <a:r>
              <a:rPr lang="da-DK" sz="1600" u="sng" dirty="0"/>
              <a:t>ikke</a:t>
            </a:r>
            <a:r>
              <a:rPr lang="da-DK" sz="1600" dirty="0"/>
              <a:t> kendt pt</a:t>
            </a:r>
          </a:p>
          <a:p>
            <a:pPr marL="0" indent="0"/>
            <a:endParaRPr lang="da-DK" sz="1600" dirty="0"/>
          </a:p>
          <a:p>
            <a:pPr marL="0" indent="0"/>
            <a:r>
              <a:rPr lang="da-DK" sz="1600" dirty="0"/>
              <a:t>Men: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sz="1600" dirty="0"/>
              <a:t>Valgår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sz="1600" dirty="0"/>
              <a:t>Grøn omstilling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sz="1600" dirty="0"/>
              <a:t>Kritisk infrastruktur</a:t>
            </a:r>
          </a:p>
          <a:p>
            <a:endParaRPr lang="da-DK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Merudgifter på ca. 26 mio. kr. (rengøring, værnemidler, </a:t>
            </a:r>
            <a:r>
              <a:rPr lang="da-DK" sz="1600" dirty="0" err="1"/>
              <a:t>crowd-control</a:t>
            </a:r>
            <a:r>
              <a:rPr lang="da-DK" sz="1600" dirty="0"/>
              <a:t>) – ikke budgetteret med kapacitetsproblemer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 err="1"/>
              <a:t>Mindreindtægter</a:t>
            </a:r>
            <a:r>
              <a:rPr lang="da-DK" sz="1600" dirty="0"/>
              <a:t> på 94 mio. kr. (85% af normalen)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Letbane – </a:t>
            </a:r>
            <a:r>
              <a:rPr lang="da-DK" sz="1600" dirty="0" err="1"/>
              <a:t>mindreindtægt</a:t>
            </a:r>
            <a:r>
              <a:rPr lang="da-DK" sz="1600" dirty="0"/>
              <a:t> på 11 mio. kr.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Togtrafik – </a:t>
            </a:r>
            <a:r>
              <a:rPr lang="da-DK" sz="1600" dirty="0" err="1"/>
              <a:t>mindreindtægt</a:t>
            </a:r>
            <a:r>
              <a:rPr lang="da-DK" sz="1600" dirty="0"/>
              <a:t> på 5 mio. </a:t>
            </a:r>
            <a:r>
              <a:rPr lang="da-DK" sz="1600" dirty="0" err="1"/>
              <a:t>kr</a:t>
            </a:r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52557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7DB99C-AB0D-4AB3-B328-6A4BD7BE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Budget 2021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1597785-EAC8-46BA-AF5E-3CA2A21BF28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3F69F91-2D2F-4965-BCC1-5E371F4F9CED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B5C80A1-4275-4139-BBDC-BC9424B01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B1D5BAD-3838-4739-94B8-D33985362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C17B4B7D-0A38-4ECD-925A-6550E66443E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a-DK" sz="16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u="sng" dirty="0" err="1"/>
              <a:t>Mindreindtægter</a:t>
            </a:r>
            <a:r>
              <a:rPr lang="da-DK" sz="1600" dirty="0"/>
              <a:t> </a:t>
            </a:r>
            <a:r>
              <a:rPr lang="da-DK" sz="1600" dirty="0" err="1"/>
              <a:t>pga</a:t>
            </a:r>
            <a:r>
              <a:rPr lang="da-DK" sz="1600" dirty="0"/>
              <a:t> færre bus-tog omstigninger og vigende salg af </a:t>
            </a:r>
            <a:r>
              <a:rPr lang="da-DK" sz="1600" dirty="0" err="1"/>
              <a:t>ungdomskort</a:t>
            </a:r>
            <a:r>
              <a:rPr lang="da-DK" sz="1600" dirty="0"/>
              <a:t> dækkes ikke </a:t>
            </a:r>
          </a:p>
          <a:p>
            <a:endParaRPr lang="da-DK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Følg </a:t>
            </a:r>
            <a:r>
              <a:rPr lang="da-DK" sz="1600" u="sng" dirty="0"/>
              <a:t>Århus Kommunes </a:t>
            </a:r>
            <a:r>
              <a:rPr lang="da-DK" sz="1600" dirty="0"/>
              <a:t>anbefaling om, at budgettere ud fra statslig kompensation – fremfor at lave drama!</a:t>
            </a:r>
          </a:p>
        </p:txBody>
      </p:sp>
    </p:spTree>
    <p:extLst>
      <p:ext uri="{BB962C8B-B14F-4D97-AF65-F5344CB8AC3E}">
        <p14:creationId xmlns:p14="http://schemas.microsoft.com/office/powerpoint/2010/main" val="416305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47FE45-117D-47E7-871B-BA1DCCFF3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2022 og fremefter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AC99D42-4388-44CB-82C9-1AD22AFF399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3F69F91-2D2F-4965-BCC1-5E371F4F9CED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7FCFE06-D712-4FDD-AC32-DD0C2E0D6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0C8218A-BC07-404D-AE52-D79A897A7B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3C06A24F-EC0F-4700-9406-687305E624C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Alle trafikselskaber budgetterer med samme prognoser</a:t>
            </a:r>
          </a:p>
          <a:p>
            <a:pPr marL="0" indent="0"/>
            <a:endParaRPr lang="da-DK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85% af normal i 2021, 90% i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Baseret på faktisk brug nu, samt diverse kundeundersøgelser, passagerpulsen og </a:t>
            </a:r>
            <a:r>
              <a:rPr lang="da-DK" sz="1600" dirty="0" err="1"/>
              <a:t>Epinion</a:t>
            </a:r>
            <a:endParaRPr lang="da-DK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Metroselskabet og internationale studier viser, at der kan gå </a:t>
            </a:r>
            <a:r>
              <a:rPr lang="da-DK" sz="1600" u="sng" dirty="0"/>
              <a:t>5 år</a:t>
            </a:r>
            <a:r>
              <a:rPr lang="da-DK" sz="1600" dirty="0"/>
              <a:t>, før kunderne er vendt tilbage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Enhver generel markedsføring af kollektiv trafik er ABSURD, så længe der ikke er en vaccine og </a:t>
            </a:r>
            <a:r>
              <a:rPr lang="da-DK" sz="1600" u="sng" dirty="0"/>
              <a:t>mange er utrygge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Brug tiden på at få viden om, hvad </a:t>
            </a:r>
            <a:r>
              <a:rPr lang="da-DK" sz="1600" u="sng" dirty="0"/>
              <a:t>vi</a:t>
            </a:r>
            <a:r>
              <a:rPr lang="da-DK" sz="1600" dirty="0"/>
              <a:t> kan gøre for at øge tryghed og sikkerhed!</a:t>
            </a:r>
          </a:p>
        </p:txBody>
      </p:sp>
    </p:spTree>
    <p:extLst>
      <p:ext uri="{BB962C8B-B14F-4D97-AF65-F5344CB8AC3E}">
        <p14:creationId xmlns:p14="http://schemas.microsoft.com/office/powerpoint/2010/main" val="375533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5D7F68-6F4F-4DAC-8AAC-D7A73DC5A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Særlige initiativer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04635E0-18A9-4F69-A621-A452374FF55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3F69F91-2D2F-4965-BCC1-5E371F4F9CED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02B633E-5D0A-4A2D-BCE0-6B6A23728E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8124336-5E3D-40C3-9126-B13B58108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A79CBFDD-2DA3-4212-AA54-FB917BA4D2B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buAutoNum type="arabicPeriod"/>
            </a:pPr>
            <a:endParaRPr lang="da-DK" sz="1600" u="sng" dirty="0"/>
          </a:p>
          <a:p>
            <a:pPr>
              <a:buAutoNum type="arabicPeriod"/>
            </a:pPr>
            <a:r>
              <a:rPr lang="da-DK" sz="1600" u="sng" dirty="0"/>
              <a:t>Kapacitetsstyring- og overvågning</a:t>
            </a:r>
          </a:p>
          <a:p>
            <a:pPr marL="0" indent="0"/>
            <a:endParaRPr lang="da-DK" sz="16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Opgrader </a:t>
            </a:r>
            <a:r>
              <a:rPr lang="da-DK" sz="1600" u="sng" dirty="0"/>
              <a:t>alle busser </a:t>
            </a:r>
            <a:r>
              <a:rPr lang="da-DK" sz="1600" dirty="0"/>
              <a:t>med </a:t>
            </a:r>
            <a:r>
              <a:rPr lang="da-DK" sz="1600" u="sng" dirty="0"/>
              <a:t>tælleudstyr</a:t>
            </a:r>
            <a:r>
              <a:rPr lang="da-DK" sz="1600" dirty="0"/>
              <a:t>, der kan levere dynamisk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Hvornår kan vi sige noget om Letbane (4 mia. </a:t>
            </a:r>
            <a:r>
              <a:rPr lang="da-DK" sz="1600" dirty="0" err="1"/>
              <a:t>kr</a:t>
            </a:r>
            <a:r>
              <a:rPr lang="da-DK" sz="1600" dirty="0"/>
              <a:t>) og Midtjyske Jernbaner?!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Midttrafik </a:t>
            </a:r>
            <a:r>
              <a:rPr lang="da-DK" sz="1600" u="sng" dirty="0"/>
              <a:t>Live App</a:t>
            </a:r>
            <a:r>
              <a:rPr lang="da-DK" sz="1600" dirty="0"/>
              <a:t>, der viser aktuel belægning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Øget </a:t>
            </a:r>
            <a:r>
              <a:rPr lang="da-DK" sz="1600" u="sng" dirty="0"/>
              <a:t>ekstern billet- og mundbindskontrol i hele regionen</a:t>
            </a:r>
            <a:r>
              <a:rPr lang="da-DK" sz="1600" dirty="0"/>
              <a:t> – chaufførerne er meget tilfredse</a:t>
            </a:r>
            <a:endParaRPr lang="da-DK" sz="16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u="sng" dirty="0"/>
              <a:t>Stoppestedsværter</a:t>
            </a:r>
            <a:r>
              <a:rPr lang="da-DK" sz="1600" dirty="0"/>
              <a:t> – synliggør tryghed og gode vaner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u="sng" dirty="0"/>
              <a:t>Ekstra rengøring</a:t>
            </a:r>
          </a:p>
        </p:txBody>
      </p:sp>
    </p:spTree>
    <p:extLst>
      <p:ext uri="{BB962C8B-B14F-4D97-AF65-F5344CB8AC3E}">
        <p14:creationId xmlns:p14="http://schemas.microsoft.com/office/powerpoint/2010/main" val="2463757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18714D-8DBB-40F0-B4A1-3E22EBF71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Særlige initiativer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86F34C4-9826-407D-8811-38F4EA40650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3F69F91-2D2F-4965-BCC1-5E371F4F9CED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4693A3E-179B-47F6-8898-0CD0B703C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4C1A37B-1BF9-4035-87EF-E3DE0AFAEA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8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C679D46E-A563-4ED6-B8CB-375E81EBBA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a-DK" sz="1600" u="sng" dirty="0"/>
          </a:p>
          <a:p>
            <a:r>
              <a:rPr lang="da-DK" sz="1600" u="sng" dirty="0"/>
              <a:t>2. Nye takstinitiativer</a:t>
            </a:r>
          </a:p>
          <a:p>
            <a:endParaRPr lang="da-DK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Forbrugerombudsmanden kræver genindførsel af kontantsalg – chauffører er utrygge. Vi har app, Rejsekort og pensionistkort på pap. Kontantsalg rasler 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u="sng" dirty="0"/>
              <a:t>Billige dagsbilletter i appen</a:t>
            </a:r>
            <a:r>
              <a:rPr lang="da-DK" sz="1600" dirty="0"/>
              <a:t>, 2- og 4 klippekort i appen for yderligere at reducere salg af kontantbilletter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Meget mere hjemmearbejde udfordrer 30 dages pendlerkort – vi indfører </a:t>
            </a:r>
            <a:r>
              <a:rPr lang="da-DK" sz="1600" u="sng" dirty="0"/>
              <a:t>pendlerkort til 17 dage</a:t>
            </a:r>
            <a:r>
              <a:rPr lang="da-DK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08793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4DCC85-C398-4E2C-9CD5-045B216DB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Særlige initiativer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E24D6F6-04E3-4713-B036-AEC0090A591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3F69F91-2D2F-4965-BCC1-5E371F4F9CED}" type="datetime1">
              <a:rPr lang="da-DK" smtClean="0"/>
              <a:t>11-09-2020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FE21EA4D-041A-4026-8804-46944815C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5B09BB9-60B9-49CE-BB56-031AAA65F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9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E3C54EA3-F0CC-4C1E-9157-26E360DB88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sz="1600" u="sng" dirty="0"/>
              <a:t>3. Målrettet kommunikation på alle platforme – synlighed</a:t>
            </a:r>
          </a:p>
          <a:p>
            <a:endParaRPr lang="da-DK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Facebook, chaufførnet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Opgradering af kundecenter, kundeservice (frontpersonale skal tackle alle henvendelser)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Alt hvad der kan bidrage til mere tryghed</a:t>
            </a:r>
          </a:p>
          <a:p>
            <a:endParaRPr lang="da-DK" sz="1600" dirty="0"/>
          </a:p>
          <a:p>
            <a:r>
              <a:rPr lang="da-DK" sz="1600" u="sng" dirty="0"/>
              <a:t>4. Mere viden om kunderne</a:t>
            </a:r>
          </a:p>
          <a:p>
            <a:endParaRPr lang="da-DK" sz="16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Hvad skal der til for at gøre kunderne- og chaufførerne mere trygge? Og hvad kan Midttrafik gøre?</a:t>
            </a:r>
          </a:p>
        </p:txBody>
      </p:sp>
    </p:spTree>
    <p:extLst>
      <p:ext uri="{BB962C8B-B14F-4D97-AF65-F5344CB8AC3E}">
        <p14:creationId xmlns:p14="http://schemas.microsoft.com/office/powerpoint/2010/main" val="509048112"/>
      </p:ext>
    </p:extLst>
  </p:cSld>
  <p:clrMapOvr>
    <a:masterClrMapping/>
  </p:clrMapOvr>
</p:sld>
</file>

<file path=ppt/theme/theme1.xml><?xml version="1.0" encoding="utf-8"?>
<a:theme xmlns:a="http://schemas.openxmlformats.org/drawingml/2006/main" name="1_Kontortema">
  <a:themeElements>
    <a:clrScheme name="Gråtone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</TotalTime>
  <Words>745</Words>
  <Application>Microsoft Office PowerPoint</Application>
  <PresentationFormat>Skærmshow (4:3)</PresentationFormat>
  <Paragraphs>114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Lucida Grande</vt:lpstr>
      <vt:lpstr>Wingdings</vt:lpstr>
      <vt:lpstr>1_Kontortema</vt:lpstr>
      <vt:lpstr>Faglig forum</vt:lpstr>
      <vt:lpstr>FAGLIGT FORUM </vt:lpstr>
      <vt:lpstr>Passagertal og økonomi</vt:lpstr>
      <vt:lpstr>Budget 2021</vt:lpstr>
      <vt:lpstr>Budget 2021</vt:lpstr>
      <vt:lpstr>2022 og fremefter</vt:lpstr>
      <vt:lpstr>Særlige initiativer</vt:lpstr>
      <vt:lpstr>Særlige initiativer</vt:lpstr>
      <vt:lpstr>Særlige initiativer</vt:lpstr>
      <vt:lpstr>Særlige initiativer</vt:lpstr>
    </vt:vector>
  </TitlesOfParts>
  <Company>Mazarin 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OVERSKRIFT OM EMNE. MÅ MAX. FYLDE TO LINIER</dc:title>
  <dc:creator>John Frandsen</dc:creator>
  <cp:lastModifiedBy>Charlotte Dalby</cp:lastModifiedBy>
  <cp:revision>198</cp:revision>
  <cp:lastPrinted>2019-10-31T10:42:48Z</cp:lastPrinted>
  <dcterms:created xsi:type="dcterms:W3CDTF">2012-01-11T14:42:46Z</dcterms:created>
  <dcterms:modified xsi:type="dcterms:W3CDTF">2020-09-11T07:53:44Z</dcterms:modified>
</cp:coreProperties>
</file>