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 id="2147483666" r:id="rId2"/>
  </p:sldMasterIdLst>
  <p:notesMasterIdLst>
    <p:notesMasterId r:id="rId37"/>
  </p:notesMasterIdLst>
  <p:handoutMasterIdLst>
    <p:handoutMasterId r:id="rId38"/>
  </p:handoutMasterIdLst>
  <p:sldIdLst>
    <p:sldId id="331" r:id="rId3"/>
    <p:sldId id="366" r:id="rId4"/>
    <p:sldId id="367" r:id="rId5"/>
    <p:sldId id="368" r:id="rId6"/>
    <p:sldId id="345" r:id="rId7"/>
    <p:sldId id="346" r:id="rId8"/>
    <p:sldId id="348" r:id="rId9"/>
    <p:sldId id="347" r:id="rId10"/>
    <p:sldId id="474" r:id="rId11"/>
    <p:sldId id="475" r:id="rId12"/>
    <p:sldId id="476" r:id="rId13"/>
    <p:sldId id="477" r:id="rId14"/>
    <p:sldId id="478" r:id="rId15"/>
    <p:sldId id="371" r:id="rId16"/>
    <p:sldId id="487" r:id="rId17"/>
    <p:sldId id="482" r:id="rId18"/>
    <p:sldId id="483" r:id="rId19"/>
    <p:sldId id="484" r:id="rId20"/>
    <p:sldId id="485" r:id="rId21"/>
    <p:sldId id="489" r:id="rId22"/>
    <p:sldId id="486" r:id="rId23"/>
    <p:sldId id="490" r:id="rId24"/>
    <p:sldId id="491" r:id="rId25"/>
    <p:sldId id="494" r:id="rId26"/>
    <p:sldId id="354" r:id="rId27"/>
    <p:sldId id="456" r:id="rId28"/>
    <p:sldId id="437" r:id="rId29"/>
    <p:sldId id="493" r:id="rId30"/>
    <p:sldId id="463" r:id="rId31"/>
    <p:sldId id="462" r:id="rId32"/>
    <p:sldId id="492" r:id="rId33"/>
    <p:sldId id="461" r:id="rId34"/>
    <p:sldId id="458" r:id="rId35"/>
    <p:sldId id="435" r:id="rId36"/>
  </p:sldIdLst>
  <p:sldSz cx="9144000" cy="6858000" type="screen4x3"/>
  <p:notesSz cx="6797675" cy="9926638"/>
  <p:defaultText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os="575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une Christensen" initials="R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10000"/>
    <a:srgbClr val="F32525"/>
    <a:srgbClr val="FBBDBD"/>
    <a:srgbClr val="F99595"/>
    <a:srgbClr val="F43030"/>
    <a:srgbClr val="B70C0A"/>
    <a:srgbClr val="605F63"/>
    <a:srgbClr val="D3D3D2"/>
    <a:srgbClr val="85C7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llemlayout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llemlayout 1 - Markering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llemlayout 1 - Markering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Lyst layout 1 - Markering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yst layout 2 - Markerin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E171933-4619-4E11-9A3F-F7608DF75F80}" styleName="Mellemlayout 1 - Markering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Mellemlayout 1 - Markering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Mellemlayout 3 - Markering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79" autoAdjust="0"/>
    <p:restoredTop sz="94550" autoAdjust="0"/>
  </p:normalViewPr>
  <p:slideViewPr>
    <p:cSldViewPr snapToGrid="0" snapToObjects="1" showGuides="1">
      <p:cViewPr varScale="1">
        <p:scale>
          <a:sx n="108" d="100"/>
          <a:sy n="108" d="100"/>
        </p:scale>
        <p:origin x="1728" y="96"/>
      </p:cViewPr>
      <p:guideLst>
        <p:guide orient="horz"/>
        <p:guide pos="5759"/>
      </p:guideLst>
    </p:cSldViewPr>
  </p:slideViewPr>
  <p:outlineViewPr>
    <p:cViewPr>
      <p:scale>
        <a:sx n="33" d="100"/>
        <a:sy n="33" d="100"/>
      </p:scale>
      <p:origin x="0" y="132"/>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50445" y="0"/>
            <a:ext cx="2945659" cy="496332"/>
          </a:xfrm>
          <a:prstGeom prst="rect">
            <a:avLst/>
          </a:prstGeom>
        </p:spPr>
        <p:txBody>
          <a:bodyPr vert="horz" lIns="91440" tIns="45720" rIns="91440" bIns="45720" rtlCol="0"/>
          <a:lstStyle>
            <a:lvl1pPr algn="r">
              <a:defRPr sz="1200"/>
            </a:lvl1pPr>
          </a:lstStyle>
          <a:p>
            <a:fld id="{DC8B3A6C-A34F-764C-99EC-1CC15FAE31E0}" type="datetimeFigureOut">
              <a:rPr lang="da-DK" smtClean="0"/>
              <a:pPr/>
              <a:t>20-06-2022</a:t>
            </a:fld>
            <a:endParaRPr lang="da-DK"/>
          </a:p>
        </p:txBody>
      </p:sp>
      <p:sp>
        <p:nvSpPr>
          <p:cNvPr id="4" name="Pladsholder til sidefod 3"/>
          <p:cNvSpPr>
            <a:spLocks noGrp="1"/>
          </p:cNvSpPr>
          <p:nvPr>
            <p:ph type="ftr" sz="quarter" idx="2"/>
          </p:nvPr>
        </p:nvSpPr>
        <p:spPr>
          <a:xfrm>
            <a:off x="1" y="9428583"/>
            <a:ext cx="2945659" cy="496332"/>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3850445" y="9428583"/>
            <a:ext cx="2945659" cy="496332"/>
          </a:xfrm>
          <a:prstGeom prst="rect">
            <a:avLst/>
          </a:prstGeom>
        </p:spPr>
        <p:txBody>
          <a:bodyPr vert="horz" lIns="91440" tIns="45720" rIns="91440" bIns="45720" rtlCol="0" anchor="b"/>
          <a:lstStyle>
            <a:lvl1pPr algn="r">
              <a:defRPr sz="1200"/>
            </a:lvl1pPr>
          </a:lstStyle>
          <a:p>
            <a:fld id="{E8A6649D-8738-0248-AB90-718006896CA1}" type="slidenum">
              <a:rPr lang="da-DK" smtClean="0"/>
              <a:pPr/>
              <a:t>‹nr.›</a:t>
            </a:fld>
            <a:endParaRPr lang="da-DK"/>
          </a:p>
        </p:txBody>
      </p:sp>
    </p:spTree>
    <p:extLst>
      <p:ext uri="{BB962C8B-B14F-4D97-AF65-F5344CB8AC3E}">
        <p14:creationId xmlns:p14="http://schemas.microsoft.com/office/powerpoint/2010/main" val="32071876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0445" y="0"/>
            <a:ext cx="2945659" cy="496332"/>
          </a:xfrm>
          <a:prstGeom prst="rect">
            <a:avLst/>
          </a:prstGeom>
        </p:spPr>
        <p:txBody>
          <a:bodyPr vert="horz" lIns="91440" tIns="45720" rIns="91440" bIns="45720" rtlCol="0"/>
          <a:lstStyle>
            <a:lvl1pPr algn="r">
              <a:defRPr sz="1200"/>
            </a:lvl1pPr>
          </a:lstStyle>
          <a:p>
            <a:fld id="{DE3E4B8A-E423-9143-88CD-964860222375}" type="datetimeFigureOut">
              <a:rPr lang="da-DK" smtClean="0"/>
              <a:pPr/>
              <a:t>20-06-2022</a:t>
            </a:fld>
            <a:endParaRPr lang="da-DK"/>
          </a:p>
        </p:txBody>
      </p:sp>
      <p:sp>
        <p:nvSpPr>
          <p:cNvPr id="4" name="Pladsholder til diasbille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768" y="4715154"/>
            <a:ext cx="5438140" cy="4466987"/>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1" y="9428583"/>
            <a:ext cx="2945659" cy="496332"/>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50445" y="9428583"/>
            <a:ext cx="2945659" cy="496332"/>
          </a:xfrm>
          <a:prstGeom prst="rect">
            <a:avLst/>
          </a:prstGeom>
        </p:spPr>
        <p:txBody>
          <a:bodyPr vert="horz" lIns="91440" tIns="45720" rIns="91440" bIns="45720" rtlCol="0" anchor="b"/>
          <a:lstStyle>
            <a:lvl1pPr algn="r">
              <a:defRPr sz="1200"/>
            </a:lvl1pPr>
          </a:lstStyle>
          <a:p>
            <a:fld id="{D3BB81FB-E993-0545-B958-FDA8CBDED0FD}" type="slidenum">
              <a:rPr lang="da-DK" smtClean="0"/>
              <a:pPr/>
              <a:t>‹nr.›</a:t>
            </a:fld>
            <a:endParaRPr lang="da-DK"/>
          </a:p>
        </p:txBody>
      </p:sp>
    </p:spTree>
    <p:extLst>
      <p:ext uri="{BB962C8B-B14F-4D97-AF65-F5344CB8AC3E}">
        <p14:creationId xmlns:p14="http://schemas.microsoft.com/office/powerpoint/2010/main" val="224053918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10120A05-5178-4663-821C-76CBFFDD29F2}" type="slidenum">
              <a:rPr lang="da-DK" smtClean="0">
                <a:solidFill>
                  <a:prstClr val="black"/>
                </a:solidFill>
              </a:rPr>
              <a:pPr/>
              <a:t>4</a:t>
            </a:fld>
            <a:endParaRPr lang="da-DK">
              <a:solidFill>
                <a:prstClr val="black"/>
              </a:solidFill>
            </a:endParaRPr>
          </a:p>
        </p:txBody>
      </p:sp>
    </p:spTree>
    <p:extLst>
      <p:ext uri="{BB962C8B-B14F-4D97-AF65-F5344CB8AC3E}">
        <p14:creationId xmlns:p14="http://schemas.microsoft.com/office/powerpoint/2010/main" val="5312298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D3BB81FB-E993-0545-B958-FDA8CBDED0FD}" type="slidenum">
              <a:rPr lang="da-DK" smtClean="0"/>
              <a:pPr/>
              <a:t>22</a:t>
            </a:fld>
            <a:endParaRPr lang="da-DK"/>
          </a:p>
        </p:txBody>
      </p:sp>
    </p:spTree>
    <p:extLst>
      <p:ext uri="{BB962C8B-B14F-4D97-AF65-F5344CB8AC3E}">
        <p14:creationId xmlns:p14="http://schemas.microsoft.com/office/powerpoint/2010/main" val="31002279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D3BB81FB-E993-0545-B958-FDA8CBDED0FD}" type="slidenum">
              <a:rPr lang="da-DK" smtClean="0"/>
              <a:pPr/>
              <a:t>23</a:t>
            </a:fld>
            <a:endParaRPr lang="da-DK"/>
          </a:p>
        </p:txBody>
      </p:sp>
    </p:spTree>
    <p:extLst>
      <p:ext uri="{BB962C8B-B14F-4D97-AF65-F5344CB8AC3E}">
        <p14:creationId xmlns:p14="http://schemas.microsoft.com/office/powerpoint/2010/main" val="40298651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D3BB81FB-E993-0545-B958-FDA8CBDED0FD}" type="slidenum">
              <a:rPr lang="da-DK" smtClean="0"/>
              <a:pPr/>
              <a:t>24</a:t>
            </a:fld>
            <a:endParaRPr lang="da-DK"/>
          </a:p>
        </p:txBody>
      </p:sp>
    </p:spTree>
    <p:extLst>
      <p:ext uri="{BB962C8B-B14F-4D97-AF65-F5344CB8AC3E}">
        <p14:creationId xmlns:p14="http://schemas.microsoft.com/office/powerpoint/2010/main" val="10947409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D3BB81FB-E993-0545-B958-FDA8CBDED0FD}" type="slidenum">
              <a:rPr lang="da-DK" smtClean="0"/>
              <a:pPr/>
              <a:t>14</a:t>
            </a:fld>
            <a:endParaRPr lang="da-DK"/>
          </a:p>
        </p:txBody>
      </p:sp>
    </p:spTree>
    <p:extLst>
      <p:ext uri="{BB962C8B-B14F-4D97-AF65-F5344CB8AC3E}">
        <p14:creationId xmlns:p14="http://schemas.microsoft.com/office/powerpoint/2010/main" val="468866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D3BB81FB-E993-0545-B958-FDA8CBDED0FD}" type="slidenum">
              <a:rPr lang="da-DK" smtClean="0"/>
              <a:pPr/>
              <a:t>15</a:t>
            </a:fld>
            <a:endParaRPr lang="da-DK"/>
          </a:p>
        </p:txBody>
      </p:sp>
    </p:spTree>
    <p:extLst>
      <p:ext uri="{BB962C8B-B14F-4D97-AF65-F5344CB8AC3E}">
        <p14:creationId xmlns:p14="http://schemas.microsoft.com/office/powerpoint/2010/main" val="1006966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D3BB81FB-E993-0545-B958-FDA8CBDED0FD}" type="slidenum">
              <a:rPr lang="da-DK" smtClean="0"/>
              <a:pPr/>
              <a:t>16</a:t>
            </a:fld>
            <a:endParaRPr lang="da-DK"/>
          </a:p>
        </p:txBody>
      </p:sp>
    </p:spTree>
    <p:extLst>
      <p:ext uri="{BB962C8B-B14F-4D97-AF65-F5344CB8AC3E}">
        <p14:creationId xmlns:p14="http://schemas.microsoft.com/office/powerpoint/2010/main" val="7302885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D3BB81FB-E993-0545-B958-FDA8CBDED0FD}" type="slidenum">
              <a:rPr lang="da-DK" smtClean="0"/>
              <a:pPr/>
              <a:t>17</a:t>
            </a:fld>
            <a:endParaRPr lang="da-DK"/>
          </a:p>
        </p:txBody>
      </p:sp>
    </p:spTree>
    <p:extLst>
      <p:ext uri="{BB962C8B-B14F-4D97-AF65-F5344CB8AC3E}">
        <p14:creationId xmlns:p14="http://schemas.microsoft.com/office/powerpoint/2010/main" val="2673458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D3BB81FB-E993-0545-B958-FDA8CBDED0FD}" type="slidenum">
              <a:rPr lang="da-DK" smtClean="0"/>
              <a:pPr/>
              <a:t>18</a:t>
            </a:fld>
            <a:endParaRPr lang="da-DK"/>
          </a:p>
        </p:txBody>
      </p:sp>
    </p:spTree>
    <p:extLst>
      <p:ext uri="{BB962C8B-B14F-4D97-AF65-F5344CB8AC3E}">
        <p14:creationId xmlns:p14="http://schemas.microsoft.com/office/powerpoint/2010/main" val="3236816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D3BB81FB-E993-0545-B958-FDA8CBDED0FD}" type="slidenum">
              <a:rPr lang="da-DK" smtClean="0"/>
              <a:pPr/>
              <a:t>19</a:t>
            </a:fld>
            <a:endParaRPr lang="da-DK"/>
          </a:p>
        </p:txBody>
      </p:sp>
    </p:spTree>
    <p:extLst>
      <p:ext uri="{BB962C8B-B14F-4D97-AF65-F5344CB8AC3E}">
        <p14:creationId xmlns:p14="http://schemas.microsoft.com/office/powerpoint/2010/main" val="1751462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D3BB81FB-E993-0545-B958-FDA8CBDED0FD}" type="slidenum">
              <a:rPr lang="da-DK" smtClean="0"/>
              <a:pPr/>
              <a:t>20</a:t>
            </a:fld>
            <a:endParaRPr lang="da-DK"/>
          </a:p>
        </p:txBody>
      </p:sp>
    </p:spTree>
    <p:extLst>
      <p:ext uri="{BB962C8B-B14F-4D97-AF65-F5344CB8AC3E}">
        <p14:creationId xmlns:p14="http://schemas.microsoft.com/office/powerpoint/2010/main" val="33095850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D3BB81FB-E993-0545-B958-FDA8CBDED0FD}" type="slidenum">
              <a:rPr lang="da-DK" smtClean="0"/>
              <a:pPr/>
              <a:t>21</a:t>
            </a:fld>
            <a:endParaRPr lang="da-DK"/>
          </a:p>
        </p:txBody>
      </p:sp>
    </p:spTree>
    <p:extLst>
      <p:ext uri="{BB962C8B-B14F-4D97-AF65-F5344CB8AC3E}">
        <p14:creationId xmlns:p14="http://schemas.microsoft.com/office/powerpoint/2010/main" val="5675917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_rød">
    <p:spTree>
      <p:nvGrpSpPr>
        <p:cNvPr id="1" name=""/>
        <p:cNvGrpSpPr/>
        <p:nvPr/>
      </p:nvGrpSpPr>
      <p:grpSpPr>
        <a:xfrm>
          <a:off x="0" y="0"/>
          <a:ext cx="0" cy="0"/>
          <a:chOff x="0" y="0"/>
          <a:chExt cx="0" cy="0"/>
        </a:xfrm>
      </p:grpSpPr>
      <p:sp>
        <p:nvSpPr>
          <p:cNvPr id="6" name="Rektangel 5"/>
          <p:cNvSpPr/>
          <p:nvPr userDrawn="1"/>
        </p:nvSpPr>
        <p:spPr>
          <a:xfrm>
            <a:off x="0" y="0"/>
            <a:ext cx="9144000" cy="6858000"/>
          </a:xfrm>
          <a:prstGeom prst="rect">
            <a:avLst/>
          </a:prstGeom>
          <a:solidFill>
            <a:srgbClr val="B70C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dirty="0">
              <a:solidFill>
                <a:srgbClr val="B70C0A"/>
              </a:solidFill>
            </a:endParaRPr>
          </a:p>
        </p:txBody>
      </p:sp>
      <p:sp>
        <p:nvSpPr>
          <p:cNvPr id="7" name="Titel 7"/>
          <p:cNvSpPr>
            <a:spLocks noGrp="1"/>
          </p:cNvSpPr>
          <p:nvPr>
            <p:ph type="title" hasCustomPrompt="1"/>
          </p:nvPr>
        </p:nvSpPr>
        <p:spPr>
          <a:xfrm>
            <a:off x="537070" y="1455738"/>
            <a:ext cx="8149730" cy="1143000"/>
          </a:xfrm>
          <a:prstGeom prst="rect">
            <a:avLst/>
          </a:prstGeom>
        </p:spPr>
        <p:txBody>
          <a:bodyPr vert="horz"/>
          <a:lstStyle>
            <a:lvl1pPr algn="l">
              <a:lnSpc>
                <a:spcPts val="6500"/>
              </a:lnSpc>
              <a:defRPr sz="6500" b="1" cap="all">
                <a:solidFill>
                  <a:schemeClr val="bg1"/>
                </a:solidFill>
              </a:defRPr>
            </a:lvl1pPr>
          </a:lstStyle>
          <a:p>
            <a:r>
              <a:rPr lang="da-DK" dirty="0"/>
              <a:t>Klik for at </a:t>
            </a:r>
            <a:br>
              <a:rPr lang="da-DK" dirty="0"/>
            </a:br>
            <a:r>
              <a:rPr lang="da-DK" dirty="0"/>
              <a:t>redigere TITLEN</a:t>
            </a:r>
          </a:p>
        </p:txBody>
      </p:sp>
      <p:sp>
        <p:nvSpPr>
          <p:cNvPr id="12"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bg1"/>
                </a:solidFill>
                <a:latin typeface="Georgia"/>
                <a:cs typeface="Georgia"/>
              </a:defRPr>
            </a:lvl1pPr>
          </a:lstStyle>
          <a:p>
            <a:fld id="{60B0AF01-8543-474A-B153-4D109BC937E3}" type="datetime1">
              <a:rPr lang="da-DK" smtClean="0"/>
              <a:t>20-06-2022</a:t>
            </a:fld>
            <a:endParaRPr lang="da-DK" dirty="0"/>
          </a:p>
        </p:txBody>
      </p:sp>
      <p:pic>
        <p:nvPicPr>
          <p:cNvPr id="13" name="Billede 12" descr="LOGO_Midttrafik_hvid.png"/>
          <p:cNvPicPr>
            <a:picLocks noChangeAspect="1"/>
          </p:cNvPicPr>
          <p:nvPr userDrawn="1"/>
        </p:nvPicPr>
        <p:blipFill>
          <a:blip r:embed="rId2"/>
          <a:stretch>
            <a:fillRect/>
          </a:stretch>
        </p:blipFill>
        <p:spPr>
          <a:xfrm>
            <a:off x="333663" y="5721468"/>
            <a:ext cx="2180937" cy="75059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indhold_billede/figur">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1155700"/>
          </a:xfrm>
          <a:prstGeom prst="rect">
            <a:avLst/>
          </a:prstGeom>
        </p:spPr>
        <p:txBody>
          <a:bodyPr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da-DK" sz="2400" b="1" i="0" u="none" strike="noStrike" kern="1200" cap="none" spc="0" normalizeH="0" baseline="0" noProof="0" dirty="0">
              <a:ln>
                <a:noFill/>
              </a:ln>
              <a:solidFill>
                <a:schemeClr val="accent5"/>
              </a:solidFill>
              <a:effectLst/>
              <a:uLnTx/>
              <a:uFillTx/>
              <a:latin typeface="+mj-lt"/>
              <a:ea typeface="+mj-ea"/>
              <a:cs typeface="+mj-cs"/>
            </a:endParaRPr>
          </a:p>
        </p:txBody>
      </p:sp>
      <p:sp>
        <p:nvSpPr>
          <p:cNvPr id="7" name="Titel 1"/>
          <p:cNvSpPr txBox="1">
            <a:spLocks/>
          </p:cNvSpPr>
          <p:nvPr userDrawn="1"/>
        </p:nvSpPr>
        <p:spPr>
          <a:xfrm>
            <a:off x="537070" y="3004877"/>
            <a:ext cx="8169321" cy="2849217"/>
          </a:xfrm>
          <a:prstGeom prst="rect">
            <a:avLst/>
          </a:prstGeom>
        </p:spPr>
        <p:txBody>
          <a:bodyPr vert="horz" lIns="91440" tIns="45720" rIns="91440" bIns="45720" rtlCol="0" anchor="t">
            <a:noAutofit/>
          </a:bodyPr>
          <a:lstStyle/>
          <a:p>
            <a:endParaRPr kumimoji="0" lang="da-DK" i="0" u="none" strike="noStrike" kern="1200" cap="none" spc="0" normalizeH="0" baseline="0" noProof="0" dirty="0">
              <a:ln>
                <a:noFill/>
              </a:ln>
              <a:solidFill>
                <a:schemeClr val="accent5"/>
              </a:solidFill>
              <a:effectLst/>
              <a:uLnTx/>
              <a:uFillTx/>
              <a:latin typeface="+mj-lt"/>
              <a:ea typeface="+mj-ea"/>
              <a:cs typeface="+mj-cs"/>
            </a:endParaRPr>
          </a:p>
        </p:txBody>
      </p: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676C4716-AC9E-4AD2-BD83-0AFCC8D110CB}" type="datetime1">
              <a:rPr lang="da-DK" smtClean="0"/>
              <a:t>20-06-2022</a:t>
            </a:fld>
            <a:endParaRPr lang="da-DK" dirty="0"/>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pPr/>
              <a:t>‹nr.›</a:t>
            </a:fld>
            <a:endParaRPr lang="da-DK" dirty="0"/>
          </a:p>
        </p:txBody>
      </p: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cxnSp>
        <p:nvCxnSpPr>
          <p:cNvPr id="17" name="Lige forbindelse 1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orside_rød">
    <p:spTree>
      <p:nvGrpSpPr>
        <p:cNvPr id="1" name=""/>
        <p:cNvGrpSpPr/>
        <p:nvPr/>
      </p:nvGrpSpPr>
      <p:grpSpPr>
        <a:xfrm>
          <a:off x="0" y="0"/>
          <a:ext cx="0" cy="0"/>
          <a:chOff x="0" y="0"/>
          <a:chExt cx="0" cy="0"/>
        </a:xfrm>
      </p:grpSpPr>
      <p:sp>
        <p:nvSpPr>
          <p:cNvPr id="6" name="Rektangel 5"/>
          <p:cNvSpPr/>
          <p:nvPr userDrawn="1"/>
        </p:nvSpPr>
        <p:spPr>
          <a:xfrm>
            <a:off x="0" y="0"/>
            <a:ext cx="9144000" cy="6858000"/>
          </a:xfrm>
          <a:prstGeom prst="rect">
            <a:avLst/>
          </a:prstGeom>
          <a:solidFill>
            <a:srgbClr val="B70C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dirty="0">
              <a:solidFill>
                <a:srgbClr val="B70C0A"/>
              </a:solidFill>
            </a:endParaRPr>
          </a:p>
        </p:txBody>
      </p:sp>
      <p:sp>
        <p:nvSpPr>
          <p:cNvPr id="7" name="Titel 7"/>
          <p:cNvSpPr>
            <a:spLocks noGrp="1"/>
          </p:cNvSpPr>
          <p:nvPr>
            <p:ph type="title" hasCustomPrompt="1"/>
          </p:nvPr>
        </p:nvSpPr>
        <p:spPr>
          <a:xfrm>
            <a:off x="537070" y="1455738"/>
            <a:ext cx="8149730" cy="1143000"/>
          </a:xfrm>
          <a:prstGeom prst="rect">
            <a:avLst/>
          </a:prstGeom>
        </p:spPr>
        <p:txBody>
          <a:bodyPr vert="horz"/>
          <a:lstStyle>
            <a:lvl1pPr algn="l">
              <a:lnSpc>
                <a:spcPts val="6500"/>
              </a:lnSpc>
              <a:defRPr sz="6500" b="1" cap="all">
                <a:solidFill>
                  <a:schemeClr val="bg1"/>
                </a:solidFill>
              </a:defRPr>
            </a:lvl1pPr>
          </a:lstStyle>
          <a:p>
            <a:r>
              <a:rPr lang="da-DK" dirty="0"/>
              <a:t>Klik for at </a:t>
            </a:r>
            <a:br>
              <a:rPr lang="da-DK" dirty="0"/>
            </a:br>
            <a:r>
              <a:rPr lang="da-DK" dirty="0"/>
              <a:t>redigere TITLEN</a:t>
            </a:r>
          </a:p>
        </p:txBody>
      </p:sp>
      <p:sp>
        <p:nvSpPr>
          <p:cNvPr id="12"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bg1"/>
                </a:solidFill>
                <a:latin typeface="Georgia"/>
                <a:cs typeface="Georgia"/>
              </a:defRPr>
            </a:lvl1pPr>
          </a:lstStyle>
          <a:p>
            <a:fld id="{60B0AF01-8543-474A-B153-4D109BC937E3}" type="datetime1">
              <a:rPr lang="da-DK" smtClean="0">
                <a:solidFill>
                  <a:prstClr val="white"/>
                </a:solidFill>
              </a:rPr>
              <a:pPr/>
              <a:t>20-06-2022</a:t>
            </a:fld>
            <a:endParaRPr lang="da-DK" dirty="0">
              <a:solidFill>
                <a:prstClr val="white"/>
              </a:solidFill>
            </a:endParaRPr>
          </a:p>
        </p:txBody>
      </p:sp>
      <p:pic>
        <p:nvPicPr>
          <p:cNvPr id="13" name="Billede 12" descr="LOGO_Midttrafik_hvid.png"/>
          <p:cNvPicPr>
            <a:picLocks noChangeAspect="1"/>
          </p:cNvPicPr>
          <p:nvPr userDrawn="1"/>
        </p:nvPicPr>
        <p:blipFill>
          <a:blip r:embed="rId2"/>
          <a:stretch>
            <a:fillRect/>
          </a:stretch>
        </p:blipFill>
        <p:spPr>
          <a:xfrm>
            <a:off x="333663" y="5721468"/>
            <a:ext cx="2180937" cy="750591"/>
          </a:xfrm>
          <a:prstGeom prst="rect">
            <a:avLst/>
          </a:prstGeom>
        </p:spPr>
      </p:pic>
    </p:spTree>
    <p:extLst>
      <p:ext uri="{BB962C8B-B14F-4D97-AF65-F5344CB8AC3E}">
        <p14:creationId xmlns:p14="http://schemas.microsoft.com/office/powerpoint/2010/main" val="30150101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orside_rød_splash">
    <p:spTree>
      <p:nvGrpSpPr>
        <p:cNvPr id="1" name=""/>
        <p:cNvGrpSpPr/>
        <p:nvPr/>
      </p:nvGrpSpPr>
      <p:grpSpPr>
        <a:xfrm>
          <a:off x="0" y="0"/>
          <a:ext cx="0" cy="0"/>
          <a:chOff x="0" y="0"/>
          <a:chExt cx="0" cy="0"/>
        </a:xfrm>
      </p:grpSpPr>
      <p:sp>
        <p:nvSpPr>
          <p:cNvPr id="6" name="Rektangel 5"/>
          <p:cNvSpPr/>
          <p:nvPr userDrawn="1"/>
        </p:nvSpPr>
        <p:spPr>
          <a:xfrm>
            <a:off x="0" y="0"/>
            <a:ext cx="9144000" cy="6858000"/>
          </a:xfrm>
          <a:prstGeom prst="rect">
            <a:avLst/>
          </a:prstGeom>
          <a:solidFill>
            <a:srgbClr val="B70C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dirty="0">
              <a:solidFill>
                <a:srgbClr val="B70C0A"/>
              </a:solidFill>
            </a:endParaRPr>
          </a:p>
        </p:txBody>
      </p:sp>
      <p:sp>
        <p:nvSpPr>
          <p:cNvPr id="7" name="Titel 7"/>
          <p:cNvSpPr>
            <a:spLocks noGrp="1"/>
          </p:cNvSpPr>
          <p:nvPr>
            <p:ph type="title" hasCustomPrompt="1"/>
          </p:nvPr>
        </p:nvSpPr>
        <p:spPr>
          <a:xfrm>
            <a:off x="537070" y="1455738"/>
            <a:ext cx="8149730" cy="1143000"/>
          </a:xfrm>
          <a:prstGeom prst="rect">
            <a:avLst/>
          </a:prstGeom>
        </p:spPr>
        <p:txBody>
          <a:bodyPr vert="horz"/>
          <a:lstStyle>
            <a:lvl1pPr algn="l">
              <a:lnSpc>
                <a:spcPts val="6500"/>
              </a:lnSpc>
              <a:defRPr sz="6500" b="1" cap="all">
                <a:solidFill>
                  <a:schemeClr val="bg1"/>
                </a:solidFill>
              </a:defRPr>
            </a:lvl1pPr>
          </a:lstStyle>
          <a:p>
            <a:r>
              <a:rPr lang="da-DK" dirty="0"/>
              <a:t>Klik for at </a:t>
            </a:r>
            <a:br>
              <a:rPr lang="da-DK" dirty="0"/>
            </a:br>
            <a:r>
              <a:rPr lang="da-DK" dirty="0"/>
              <a:t>redigere TITLEN</a:t>
            </a:r>
          </a:p>
        </p:txBody>
      </p:sp>
      <p:sp>
        <p:nvSpPr>
          <p:cNvPr id="9" name="Ellipse 8"/>
          <p:cNvSpPr>
            <a:spLocks/>
          </p:cNvSpPr>
          <p:nvPr userDrawn="1"/>
        </p:nvSpPr>
        <p:spPr>
          <a:xfrm>
            <a:off x="6350000" y="3793350"/>
            <a:ext cx="2133600" cy="2133600"/>
          </a:xfrm>
          <a:prstGeom prst="ellipse">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b="1" dirty="0">
              <a:solidFill>
                <a:srgbClr val="808080"/>
              </a:solidFill>
            </a:endParaRPr>
          </a:p>
        </p:txBody>
      </p:sp>
      <p:sp>
        <p:nvSpPr>
          <p:cNvPr id="10" name="Pladsholder til tekst 24"/>
          <p:cNvSpPr>
            <a:spLocks noGrp="1"/>
          </p:cNvSpPr>
          <p:nvPr>
            <p:ph type="body" sz="quarter" idx="14" hasCustomPrompt="1"/>
          </p:nvPr>
        </p:nvSpPr>
        <p:spPr>
          <a:xfrm>
            <a:off x="6146800" y="3416300"/>
            <a:ext cx="2540000" cy="2870199"/>
          </a:xfrm>
          <a:prstGeom prst="rect">
            <a:avLst/>
          </a:prstGeom>
        </p:spPr>
        <p:txBody>
          <a:bodyPr vert="horz" anchor="ctr"/>
          <a:lstStyle>
            <a:lvl1pPr algn="ctr">
              <a:lnSpc>
                <a:spcPts val="2000"/>
              </a:lnSpc>
              <a:buFont typeface="Arial"/>
              <a:buNone/>
              <a:defRPr sz="2000" b="1">
                <a:solidFill>
                  <a:schemeClr val="bg1"/>
                </a:solidFill>
              </a:defRPr>
            </a:lvl1pPr>
            <a:lvl2pPr>
              <a:lnSpc>
                <a:spcPts val="2740"/>
              </a:lnSpc>
              <a:buNone/>
              <a:defRPr/>
            </a:lvl2pPr>
            <a:lvl3pPr>
              <a:lnSpc>
                <a:spcPts val="2740"/>
              </a:lnSpc>
              <a:buNone/>
              <a:defRPr/>
            </a:lvl3pPr>
            <a:lvl4pPr>
              <a:lnSpc>
                <a:spcPts val="2740"/>
              </a:lnSpc>
              <a:buNone/>
              <a:defRPr/>
            </a:lvl4pPr>
            <a:lvl5pPr>
              <a:lnSpc>
                <a:spcPts val="2740"/>
              </a:lnSpc>
              <a:buNone/>
              <a:defRPr/>
            </a:lvl5pPr>
          </a:lstStyle>
          <a:p>
            <a:pPr lvl="0"/>
            <a:r>
              <a:rPr lang="da-DK" dirty="0"/>
              <a:t>REDIGER</a:t>
            </a:r>
          </a:p>
          <a:p>
            <a:pPr lvl="0"/>
            <a:r>
              <a:rPr lang="da-DK" dirty="0"/>
              <a:t>SPLASH</a:t>
            </a:r>
          </a:p>
        </p:txBody>
      </p:sp>
      <p:sp>
        <p:nvSpPr>
          <p:cNvPr id="12"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bg1"/>
                </a:solidFill>
                <a:latin typeface="Georgia"/>
                <a:cs typeface="Georgia"/>
              </a:defRPr>
            </a:lvl1pPr>
          </a:lstStyle>
          <a:p>
            <a:fld id="{1696C1C6-0764-4173-A8A4-134BED39A80C}" type="datetime1">
              <a:rPr lang="da-DK" smtClean="0">
                <a:solidFill>
                  <a:prstClr val="white"/>
                </a:solidFill>
              </a:rPr>
              <a:pPr/>
              <a:t>20-06-2022</a:t>
            </a:fld>
            <a:endParaRPr lang="da-DK" dirty="0">
              <a:solidFill>
                <a:prstClr val="white"/>
              </a:solidFill>
            </a:endParaRPr>
          </a:p>
        </p:txBody>
      </p:sp>
      <p:pic>
        <p:nvPicPr>
          <p:cNvPr id="13" name="Billede 12" descr="LOGO_Midttrafik_hvid.png"/>
          <p:cNvPicPr>
            <a:picLocks noChangeAspect="1"/>
          </p:cNvPicPr>
          <p:nvPr userDrawn="1"/>
        </p:nvPicPr>
        <p:blipFill>
          <a:blip r:embed="rId2"/>
          <a:stretch>
            <a:fillRect/>
          </a:stretch>
        </p:blipFill>
        <p:spPr>
          <a:xfrm>
            <a:off x="333663" y="5721468"/>
            <a:ext cx="2180937" cy="750591"/>
          </a:xfrm>
          <a:prstGeom prst="rect">
            <a:avLst/>
          </a:prstGeom>
        </p:spPr>
      </p:pic>
    </p:spTree>
    <p:extLst>
      <p:ext uri="{BB962C8B-B14F-4D97-AF65-F5344CB8AC3E}">
        <p14:creationId xmlns:p14="http://schemas.microsoft.com/office/powerpoint/2010/main" val="995685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orside_grå">
    <p:spTree>
      <p:nvGrpSpPr>
        <p:cNvPr id="1" name=""/>
        <p:cNvGrpSpPr/>
        <p:nvPr/>
      </p:nvGrpSpPr>
      <p:grpSpPr>
        <a:xfrm>
          <a:off x="0" y="0"/>
          <a:ext cx="0" cy="0"/>
          <a:chOff x="0" y="0"/>
          <a:chExt cx="0" cy="0"/>
        </a:xfrm>
      </p:grpSpPr>
      <p:sp>
        <p:nvSpPr>
          <p:cNvPr id="6" name="Rektangel 5"/>
          <p:cNvSpPr/>
          <p:nvPr userDrawn="1"/>
        </p:nvSpPr>
        <p:spPr>
          <a:xfrm>
            <a:off x="0" y="0"/>
            <a:ext cx="9144000"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dirty="0">
              <a:solidFill>
                <a:srgbClr val="D3D3D2"/>
              </a:solidFill>
            </a:endParaRPr>
          </a:p>
        </p:txBody>
      </p:sp>
      <p:sp>
        <p:nvSpPr>
          <p:cNvPr id="7" name="Titel 7"/>
          <p:cNvSpPr>
            <a:spLocks noGrp="1"/>
          </p:cNvSpPr>
          <p:nvPr>
            <p:ph type="title" hasCustomPrompt="1"/>
          </p:nvPr>
        </p:nvSpPr>
        <p:spPr>
          <a:xfrm>
            <a:off x="537070" y="1455738"/>
            <a:ext cx="8149730" cy="1143000"/>
          </a:xfrm>
          <a:prstGeom prst="rect">
            <a:avLst/>
          </a:prstGeom>
        </p:spPr>
        <p:txBody>
          <a:bodyPr vert="horz"/>
          <a:lstStyle>
            <a:lvl1pPr algn="l">
              <a:lnSpc>
                <a:spcPts val="6500"/>
              </a:lnSpc>
              <a:defRPr sz="6500" b="1" cap="all">
                <a:solidFill>
                  <a:srgbClr val="B70C0A"/>
                </a:solidFill>
              </a:defRPr>
            </a:lvl1pPr>
          </a:lstStyle>
          <a:p>
            <a:r>
              <a:rPr lang="da-DK" dirty="0"/>
              <a:t>Klik for at </a:t>
            </a:r>
            <a:br>
              <a:rPr lang="da-DK" dirty="0"/>
            </a:br>
            <a:r>
              <a:rPr lang="da-DK" dirty="0"/>
              <a:t>redigere TITLEN</a:t>
            </a:r>
          </a:p>
        </p:txBody>
      </p:sp>
      <p:pic>
        <p:nvPicPr>
          <p:cNvPr id="11" name="Billede 10" descr="LOGO_Midttrafik.png"/>
          <p:cNvPicPr>
            <a:picLocks noChangeAspect="1"/>
          </p:cNvPicPr>
          <p:nvPr userDrawn="1"/>
        </p:nvPicPr>
        <p:blipFill>
          <a:blip r:embed="rId2"/>
          <a:stretch>
            <a:fillRect/>
          </a:stretch>
        </p:blipFill>
        <p:spPr>
          <a:xfrm>
            <a:off x="346363" y="5733731"/>
            <a:ext cx="2168237" cy="747219"/>
          </a:xfrm>
          <a:prstGeom prst="rect">
            <a:avLst/>
          </a:prstGeom>
        </p:spPr>
      </p:pic>
      <p:sp>
        <p:nvSpPr>
          <p:cNvPr id="12"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accent5"/>
                </a:solidFill>
                <a:latin typeface="Georgia"/>
                <a:cs typeface="Georgia"/>
              </a:defRPr>
            </a:lvl1pPr>
          </a:lstStyle>
          <a:p>
            <a:fld id="{70CD3C81-ABBD-4781-8356-157EC756FE0A}" type="datetime1">
              <a:rPr lang="da-DK" smtClean="0">
                <a:solidFill>
                  <a:srgbClr val="5F5F5F"/>
                </a:solidFill>
              </a:rPr>
              <a:pPr/>
              <a:t>20-06-2022</a:t>
            </a:fld>
            <a:endParaRPr lang="da-DK" dirty="0">
              <a:solidFill>
                <a:srgbClr val="5F5F5F"/>
              </a:solidFill>
            </a:endParaRPr>
          </a:p>
        </p:txBody>
      </p:sp>
    </p:spTree>
    <p:extLst>
      <p:ext uri="{BB962C8B-B14F-4D97-AF65-F5344CB8AC3E}">
        <p14:creationId xmlns:p14="http://schemas.microsoft.com/office/powerpoint/2010/main" val="22783944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orside_grå_splash">
    <p:spTree>
      <p:nvGrpSpPr>
        <p:cNvPr id="1" name=""/>
        <p:cNvGrpSpPr/>
        <p:nvPr/>
      </p:nvGrpSpPr>
      <p:grpSpPr>
        <a:xfrm>
          <a:off x="0" y="0"/>
          <a:ext cx="0" cy="0"/>
          <a:chOff x="0" y="0"/>
          <a:chExt cx="0" cy="0"/>
        </a:xfrm>
      </p:grpSpPr>
      <p:sp>
        <p:nvSpPr>
          <p:cNvPr id="6" name="Rektangel 5"/>
          <p:cNvSpPr/>
          <p:nvPr userDrawn="1"/>
        </p:nvSpPr>
        <p:spPr>
          <a:xfrm>
            <a:off x="0" y="0"/>
            <a:ext cx="9144000"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dirty="0">
              <a:solidFill>
                <a:srgbClr val="D3D3D2"/>
              </a:solidFill>
            </a:endParaRPr>
          </a:p>
        </p:txBody>
      </p:sp>
      <p:sp>
        <p:nvSpPr>
          <p:cNvPr id="7" name="Titel 7"/>
          <p:cNvSpPr>
            <a:spLocks noGrp="1"/>
          </p:cNvSpPr>
          <p:nvPr>
            <p:ph type="title" hasCustomPrompt="1"/>
          </p:nvPr>
        </p:nvSpPr>
        <p:spPr>
          <a:xfrm>
            <a:off x="537070" y="1455738"/>
            <a:ext cx="8149730" cy="1143000"/>
          </a:xfrm>
          <a:prstGeom prst="rect">
            <a:avLst/>
          </a:prstGeom>
        </p:spPr>
        <p:txBody>
          <a:bodyPr vert="horz"/>
          <a:lstStyle>
            <a:lvl1pPr algn="l">
              <a:lnSpc>
                <a:spcPts val="6500"/>
              </a:lnSpc>
              <a:defRPr sz="6500" b="1" cap="all">
                <a:solidFill>
                  <a:srgbClr val="B70C0A"/>
                </a:solidFill>
              </a:defRPr>
            </a:lvl1pPr>
          </a:lstStyle>
          <a:p>
            <a:r>
              <a:rPr lang="da-DK" dirty="0"/>
              <a:t>Klik for at </a:t>
            </a:r>
            <a:br>
              <a:rPr lang="da-DK" dirty="0"/>
            </a:br>
            <a:r>
              <a:rPr lang="da-DK" dirty="0"/>
              <a:t>redigere TITLEN</a:t>
            </a:r>
          </a:p>
        </p:txBody>
      </p:sp>
      <p:sp>
        <p:nvSpPr>
          <p:cNvPr id="9" name="Ellipse 8"/>
          <p:cNvSpPr>
            <a:spLocks/>
          </p:cNvSpPr>
          <p:nvPr userDrawn="1"/>
        </p:nvSpPr>
        <p:spPr>
          <a:xfrm>
            <a:off x="6350000" y="3793350"/>
            <a:ext cx="2133600" cy="2133600"/>
          </a:xfrm>
          <a:prstGeom prst="ellipse">
            <a:avLst/>
          </a:prstGeom>
          <a:solidFill>
            <a:srgbClr val="B70C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b="1" dirty="0">
              <a:solidFill>
                <a:prstClr val="white"/>
              </a:solidFill>
            </a:endParaRPr>
          </a:p>
        </p:txBody>
      </p:sp>
      <p:sp>
        <p:nvSpPr>
          <p:cNvPr id="10" name="Pladsholder til tekst 24"/>
          <p:cNvSpPr>
            <a:spLocks noGrp="1"/>
          </p:cNvSpPr>
          <p:nvPr>
            <p:ph type="body" sz="quarter" idx="14" hasCustomPrompt="1"/>
          </p:nvPr>
        </p:nvSpPr>
        <p:spPr>
          <a:xfrm>
            <a:off x="6146800" y="3416300"/>
            <a:ext cx="2540000" cy="2870199"/>
          </a:xfrm>
          <a:prstGeom prst="rect">
            <a:avLst/>
          </a:prstGeom>
        </p:spPr>
        <p:txBody>
          <a:bodyPr vert="horz" anchor="ctr"/>
          <a:lstStyle>
            <a:lvl1pPr algn="ctr">
              <a:lnSpc>
                <a:spcPts val="2000"/>
              </a:lnSpc>
              <a:buFont typeface="Arial"/>
              <a:buNone/>
              <a:defRPr sz="2000" b="1">
                <a:solidFill>
                  <a:schemeClr val="bg1"/>
                </a:solidFill>
              </a:defRPr>
            </a:lvl1pPr>
            <a:lvl2pPr>
              <a:lnSpc>
                <a:spcPts val="2740"/>
              </a:lnSpc>
              <a:buNone/>
              <a:defRPr/>
            </a:lvl2pPr>
            <a:lvl3pPr>
              <a:lnSpc>
                <a:spcPts val="2740"/>
              </a:lnSpc>
              <a:buNone/>
              <a:defRPr/>
            </a:lvl3pPr>
            <a:lvl4pPr>
              <a:lnSpc>
                <a:spcPts val="2740"/>
              </a:lnSpc>
              <a:buNone/>
              <a:defRPr/>
            </a:lvl4pPr>
            <a:lvl5pPr>
              <a:lnSpc>
                <a:spcPts val="2740"/>
              </a:lnSpc>
              <a:buNone/>
              <a:defRPr/>
            </a:lvl5pPr>
          </a:lstStyle>
          <a:p>
            <a:pPr lvl="0"/>
            <a:r>
              <a:rPr lang="da-DK" dirty="0"/>
              <a:t>REDIGER</a:t>
            </a:r>
          </a:p>
          <a:p>
            <a:pPr lvl="0"/>
            <a:r>
              <a:rPr lang="da-DK" dirty="0"/>
              <a:t>SPLASH</a:t>
            </a:r>
          </a:p>
        </p:txBody>
      </p:sp>
      <p:pic>
        <p:nvPicPr>
          <p:cNvPr id="11" name="Billede 10" descr="LOGO_Midttrafik.png"/>
          <p:cNvPicPr>
            <a:picLocks noChangeAspect="1"/>
          </p:cNvPicPr>
          <p:nvPr userDrawn="1"/>
        </p:nvPicPr>
        <p:blipFill>
          <a:blip r:embed="rId2"/>
          <a:stretch>
            <a:fillRect/>
          </a:stretch>
        </p:blipFill>
        <p:spPr>
          <a:xfrm>
            <a:off x="346363" y="5733731"/>
            <a:ext cx="2168237" cy="747219"/>
          </a:xfrm>
          <a:prstGeom prst="rect">
            <a:avLst/>
          </a:prstGeom>
        </p:spPr>
      </p:pic>
      <p:sp>
        <p:nvSpPr>
          <p:cNvPr id="12"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accent5"/>
                </a:solidFill>
                <a:latin typeface="Georgia"/>
                <a:cs typeface="Georgia"/>
              </a:defRPr>
            </a:lvl1pPr>
          </a:lstStyle>
          <a:p>
            <a:fld id="{5B8484C5-A9F5-4932-8060-AF00F2D0B47E}" type="datetime1">
              <a:rPr lang="da-DK" smtClean="0">
                <a:solidFill>
                  <a:srgbClr val="5F5F5F"/>
                </a:solidFill>
              </a:rPr>
              <a:pPr/>
              <a:t>20-06-2022</a:t>
            </a:fld>
            <a:endParaRPr lang="da-DK" dirty="0">
              <a:solidFill>
                <a:srgbClr val="5F5F5F"/>
              </a:solidFill>
            </a:endParaRPr>
          </a:p>
        </p:txBody>
      </p:sp>
    </p:spTree>
    <p:extLst>
      <p:ext uri="{BB962C8B-B14F-4D97-AF65-F5344CB8AC3E}">
        <p14:creationId xmlns:p14="http://schemas.microsoft.com/office/powerpoint/2010/main" val="28735831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dhold_brød">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1155700"/>
          </a:xfrm>
          <a:prstGeom prst="rect">
            <a:avLst/>
          </a:prstGeom>
        </p:spPr>
        <p:txBody>
          <a:bodyPr anchor="t">
            <a:normAutofit/>
          </a:bodyPr>
          <a:lstStyle/>
          <a:p>
            <a:pPr>
              <a:spcBef>
                <a:spcPct val="0"/>
              </a:spcBef>
              <a:defRPr/>
            </a:pPr>
            <a:endParaRPr lang="da-DK" sz="2400" b="1" dirty="0">
              <a:solidFill>
                <a:srgbClr val="5F5F5F"/>
              </a:solidFill>
            </a:endParaRPr>
          </a:p>
        </p:txBody>
      </p:sp>
      <p:sp>
        <p:nvSpPr>
          <p:cNvPr id="7" name="Titel 1"/>
          <p:cNvSpPr txBox="1">
            <a:spLocks/>
          </p:cNvSpPr>
          <p:nvPr userDrawn="1"/>
        </p:nvSpPr>
        <p:spPr>
          <a:xfrm>
            <a:off x="537070" y="3004877"/>
            <a:ext cx="8169321" cy="2849217"/>
          </a:xfrm>
          <a:prstGeom prst="rect">
            <a:avLst/>
          </a:prstGeom>
        </p:spPr>
        <p:txBody>
          <a:bodyPr vert="horz" lIns="91440" tIns="45720" rIns="91440" bIns="45720" rtlCol="0" anchor="t">
            <a:noAutofit/>
          </a:bodyPr>
          <a:lstStyle/>
          <a:p>
            <a:endParaRPr lang="da-DK" dirty="0">
              <a:solidFill>
                <a:srgbClr val="5F5F5F"/>
              </a:solidFill>
            </a:endParaRPr>
          </a:p>
        </p:txBody>
      </p:sp>
      <p:sp>
        <p:nvSpPr>
          <p:cNvPr id="16" name="Titel 7"/>
          <p:cNvSpPr>
            <a:spLocks noGrp="1"/>
          </p:cNvSpPr>
          <p:nvPr>
            <p:ph type="title" hasCustomPrompt="1"/>
          </p:nvPr>
        </p:nvSpPr>
        <p:spPr>
          <a:xfrm>
            <a:off x="571500" y="1300618"/>
            <a:ext cx="8024813" cy="1006704"/>
          </a:xfrm>
          <a:prstGeom prst="rect">
            <a:avLst/>
          </a:prstGeom>
        </p:spPr>
        <p:txBody>
          <a:bodyPr vert="horz"/>
          <a:lstStyle>
            <a:lvl1pPr algn="l">
              <a:defRPr sz="2400" b="1" cap="all">
                <a:solidFill>
                  <a:schemeClr val="accent5"/>
                </a:solidFill>
              </a:defRPr>
            </a:lvl1pPr>
          </a:lstStyle>
          <a:p>
            <a:r>
              <a:rPr lang="da-DK" dirty="0"/>
              <a:t>Klik for at tilføje overskrift</a:t>
            </a:r>
          </a:p>
        </p:txBody>
      </p:sp>
      <p:cxnSp>
        <p:nvCxnSpPr>
          <p:cNvPr id="18" name="Lige forbindelse 17"/>
          <p:cNvCxnSpPr/>
          <p:nvPr userDrawn="1"/>
        </p:nvCxnSpPr>
        <p:spPr>
          <a:xfrm>
            <a:off x="571500" y="2307322"/>
            <a:ext cx="8024813" cy="1588"/>
          </a:xfrm>
          <a:prstGeom prst="line">
            <a:avLst/>
          </a:prstGeom>
          <a:ln w="190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2697A0EA-9EF7-48C9-B310-F152C6E39FBD}" type="datetime1">
              <a:rPr lang="da-DK" smtClean="0">
                <a:solidFill>
                  <a:prstClr val="black">
                    <a:tint val="75000"/>
                  </a:prstClr>
                </a:solidFill>
              </a:rPr>
              <a:pPr/>
              <a:t>20-06-2022</a:t>
            </a:fld>
            <a:endParaRPr lang="da-DK" dirty="0">
              <a:solidFill>
                <a:prstClr val="black">
                  <a:tint val="75000"/>
                </a:prstClr>
              </a:solidFill>
            </a:endParaRPr>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solidFill>
                <a:prstClr val="black">
                  <a:tint val="75000"/>
                </a:prstClr>
              </a:solidFill>
            </a:endParaRPr>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solidFill>
                  <a:prstClr val="black">
                    <a:tint val="75000"/>
                  </a:prstClr>
                </a:solidFill>
              </a:rPr>
              <a:pPr/>
              <a:t>‹nr.›</a:t>
            </a:fld>
            <a:endParaRPr lang="da-DK" dirty="0">
              <a:solidFill>
                <a:prstClr val="black">
                  <a:tint val="75000"/>
                </a:prstClr>
              </a:solidFill>
            </a:endParaRPr>
          </a:p>
        </p:txBody>
      </p:sp>
      <p:cxnSp>
        <p:nvCxnSpPr>
          <p:cNvPr id="27" name="Lige forbindelse 2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sp>
        <p:nvSpPr>
          <p:cNvPr id="29" name="Pladsholder til tekst 18"/>
          <p:cNvSpPr>
            <a:spLocks noGrp="1"/>
          </p:cNvSpPr>
          <p:nvPr>
            <p:ph type="body" sz="quarter" idx="19" hasCustomPrompt="1"/>
          </p:nvPr>
        </p:nvSpPr>
        <p:spPr>
          <a:xfrm>
            <a:off x="571500" y="2569228"/>
            <a:ext cx="8024813" cy="3130914"/>
          </a:xfrm>
          <a:prstGeom prst="rect">
            <a:avLst/>
          </a:prstGeom>
        </p:spPr>
        <p:txBody>
          <a:bodyPr vert="horz"/>
          <a:lstStyle>
            <a:lvl1pPr>
              <a:buNone/>
              <a:defRPr sz="1800"/>
            </a:lvl1pPr>
            <a:lvl2pPr marL="0" indent="-270000">
              <a:spcBef>
                <a:spcPts val="432"/>
              </a:spcBef>
              <a:buFont typeface="Lucida Grande"/>
              <a:buChar char="•"/>
              <a:defRPr sz="1800"/>
            </a:lvl2pPr>
            <a:lvl3pPr marL="540000" indent="-288000">
              <a:defRPr sz="1800"/>
            </a:lvl3pPr>
            <a:lvl4pPr>
              <a:defRPr sz="1800"/>
            </a:lvl4pPr>
            <a:lvl5pPr>
              <a:defRPr sz="1800"/>
            </a:lvl5pPr>
          </a:lstStyle>
          <a:p>
            <a:pPr lvl="0"/>
            <a:r>
              <a:rPr lang="da-DK" dirty="0"/>
              <a:t>Klik for at redigere teksten</a:t>
            </a:r>
          </a:p>
          <a:p>
            <a:pPr lvl="1"/>
            <a:r>
              <a:rPr lang="da-DK" dirty="0"/>
              <a:t>Første niveau</a:t>
            </a:r>
          </a:p>
        </p:txBody>
      </p:sp>
    </p:spTree>
    <p:extLst>
      <p:ext uri="{BB962C8B-B14F-4D97-AF65-F5344CB8AC3E}">
        <p14:creationId xmlns:p14="http://schemas.microsoft.com/office/powerpoint/2010/main" val="28397728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dhold_brød+billede">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867460"/>
          </a:xfrm>
          <a:prstGeom prst="rect">
            <a:avLst/>
          </a:prstGeom>
        </p:spPr>
        <p:txBody>
          <a:bodyPr anchor="t">
            <a:normAutofit/>
          </a:bodyPr>
          <a:lstStyle/>
          <a:p>
            <a:pPr>
              <a:spcBef>
                <a:spcPct val="0"/>
              </a:spcBef>
              <a:defRPr/>
            </a:pPr>
            <a:endParaRPr lang="da-DK" sz="2400" b="1" dirty="0">
              <a:solidFill>
                <a:srgbClr val="5F5F5F"/>
              </a:solidFill>
            </a:endParaRPr>
          </a:p>
        </p:txBody>
      </p:sp>
      <p:sp>
        <p:nvSpPr>
          <p:cNvPr id="16" name="Titel 7"/>
          <p:cNvSpPr>
            <a:spLocks noGrp="1"/>
          </p:cNvSpPr>
          <p:nvPr>
            <p:ph type="title" hasCustomPrompt="1"/>
          </p:nvPr>
        </p:nvSpPr>
        <p:spPr>
          <a:xfrm>
            <a:off x="571500" y="1300618"/>
            <a:ext cx="8024813" cy="1008292"/>
          </a:xfrm>
          <a:prstGeom prst="rect">
            <a:avLst/>
          </a:prstGeom>
        </p:spPr>
        <p:txBody>
          <a:bodyPr vert="horz"/>
          <a:lstStyle>
            <a:lvl1pPr algn="l">
              <a:defRPr sz="2400" b="1" cap="all">
                <a:solidFill>
                  <a:schemeClr val="accent5"/>
                </a:solidFill>
              </a:defRPr>
            </a:lvl1pPr>
          </a:lstStyle>
          <a:p>
            <a:r>
              <a:rPr lang="da-DK" dirty="0"/>
              <a:t>Klik for at tilføje overskrift</a:t>
            </a:r>
          </a:p>
        </p:txBody>
      </p: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BF2E808D-463D-45E5-B71D-FA1ADDA9319E}" type="datetime1">
              <a:rPr lang="da-DK" smtClean="0">
                <a:solidFill>
                  <a:prstClr val="black">
                    <a:tint val="75000"/>
                  </a:prstClr>
                </a:solidFill>
              </a:rPr>
              <a:pPr/>
              <a:t>20-06-2022</a:t>
            </a:fld>
            <a:endParaRPr lang="da-DK" dirty="0">
              <a:solidFill>
                <a:prstClr val="black">
                  <a:tint val="75000"/>
                </a:prstClr>
              </a:solidFill>
            </a:endParaRPr>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solidFill>
                <a:prstClr val="black">
                  <a:tint val="75000"/>
                </a:prstClr>
              </a:solidFill>
            </a:endParaRPr>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solidFill>
                  <a:prstClr val="black">
                    <a:tint val="75000"/>
                  </a:prstClr>
                </a:solidFill>
              </a:rPr>
              <a:pPr/>
              <a:t>‹nr.›</a:t>
            </a:fld>
            <a:endParaRPr lang="da-DK" dirty="0">
              <a:solidFill>
                <a:prstClr val="black">
                  <a:tint val="75000"/>
                </a:prstClr>
              </a:solidFill>
            </a:endParaRPr>
          </a:p>
        </p:txBody>
      </p:sp>
      <p:cxnSp>
        <p:nvCxnSpPr>
          <p:cNvPr id="27" name="Lige forbindelse 2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sp>
        <p:nvSpPr>
          <p:cNvPr id="13" name="Pladsholder til billede 12"/>
          <p:cNvSpPr>
            <a:spLocks noGrp="1"/>
          </p:cNvSpPr>
          <p:nvPr>
            <p:ph type="pic" sz="quarter" idx="18"/>
          </p:nvPr>
        </p:nvSpPr>
        <p:spPr>
          <a:xfrm>
            <a:off x="5445033" y="2569228"/>
            <a:ext cx="3151280" cy="3130914"/>
          </a:xfrm>
          <a:prstGeom prst="rect">
            <a:avLst/>
          </a:prstGeom>
        </p:spPr>
        <p:txBody>
          <a:bodyPr vert="horz"/>
          <a:lstStyle/>
          <a:p>
            <a:endParaRPr lang="da-DK"/>
          </a:p>
        </p:txBody>
      </p:sp>
      <p:sp>
        <p:nvSpPr>
          <p:cNvPr id="19" name="Pladsholder til tekst 18"/>
          <p:cNvSpPr>
            <a:spLocks noGrp="1"/>
          </p:cNvSpPr>
          <p:nvPr>
            <p:ph type="body" sz="quarter" idx="19" hasCustomPrompt="1"/>
          </p:nvPr>
        </p:nvSpPr>
        <p:spPr>
          <a:xfrm>
            <a:off x="571500" y="2569228"/>
            <a:ext cx="4503913" cy="3131520"/>
          </a:xfrm>
          <a:prstGeom prst="rect">
            <a:avLst/>
          </a:prstGeom>
        </p:spPr>
        <p:txBody>
          <a:bodyPr vert="horz"/>
          <a:lstStyle>
            <a:lvl1pPr>
              <a:buNone/>
              <a:defRPr sz="1800"/>
            </a:lvl1pPr>
            <a:lvl2pPr marL="0" indent="-270000">
              <a:spcBef>
                <a:spcPts val="432"/>
              </a:spcBef>
              <a:buFont typeface="Lucida Grande"/>
              <a:buChar char="•"/>
              <a:defRPr sz="1800"/>
            </a:lvl2pPr>
            <a:lvl3pPr marL="540000" indent="-288000">
              <a:defRPr sz="1800"/>
            </a:lvl3pPr>
            <a:lvl4pPr>
              <a:defRPr sz="1800"/>
            </a:lvl4pPr>
            <a:lvl5pPr>
              <a:defRPr sz="1800"/>
            </a:lvl5pPr>
          </a:lstStyle>
          <a:p>
            <a:pPr lvl="0"/>
            <a:r>
              <a:rPr lang="da-DK" dirty="0"/>
              <a:t>Klik for at redigere teksten</a:t>
            </a:r>
          </a:p>
          <a:p>
            <a:pPr lvl="1"/>
            <a:r>
              <a:rPr lang="da-DK" dirty="0"/>
              <a:t>Første niveau</a:t>
            </a:r>
          </a:p>
        </p:txBody>
      </p:sp>
      <p:cxnSp>
        <p:nvCxnSpPr>
          <p:cNvPr id="15" name="Lige forbindelse 14"/>
          <p:cNvCxnSpPr/>
          <p:nvPr userDrawn="1"/>
        </p:nvCxnSpPr>
        <p:spPr>
          <a:xfrm>
            <a:off x="571500" y="2307322"/>
            <a:ext cx="8024813" cy="1588"/>
          </a:xfrm>
          <a:prstGeom prst="line">
            <a:avLst/>
          </a:prstGeom>
          <a:ln w="190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509821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dhold_billede/figur">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1155700"/>
          </a:xfrm>
          <a:prstGeom prst="rect">
            <a:avLst/>
          </a:prstGeom>
        </p:spPr>
        <p:txBody>
          <a:bodyPr anchor="t">
            <a:normAutofit/>
          </a:bodyPr>
          <a:lstStyle/>
          <a:p>
            <a:pPr>
              <a:spcBef>
                <a:spcPct val="0"/>
              </a:spcBef>
              <a:defRPr/>
            </a:pPr>
            <a:endParaRPr lang="da-DK" sz="2400" b="1" dirty="0">
              <a:solidFill>
                <a:srgbClr val="5F5F5F"/>
              </a:solidFill>
            </a:endParaRPr>
          </a:p>
        </p:txBody>
      </p:sp>
      <p:sp>
        <p:nvSpPr>
          <p:cNvPr id="7" name="Titel 1"/>
          <p:cNvSpPr txBox="1">
            <a:spLocks/>
          </p:cNvSpPr>
          <p:nvPr userDrawn="1"/>
        </p:nvSpPr>
        <p:spPr>
          <a:xfrm>
            <a:off x="537070" y="3004877"/>
            <a:ext cx="8169321" cy="2849217"/>
          </a:xfrm>
          <a:prstGeom prst="rect">
            <a:avLst/>
          </a:prstGeom>
        </p:spPr>
        <p:txBody>
          <a:bodyPr vert="horz" lIns="91440" tIns="45720" rIns="91440" bIns="45720" rtlCol="0" anchor="t">
            <a:noAutofit/>
          </a:bodyPr>
          <a:lstStyle/>
          <a:p>
            <a:endParaRPr lang="da-DK" dirty="0">
              <a:solidFill>
                <a:srgbClr val="5F5F5F"/>
              </a:solidFill>
            </a:endParaRPr>
          </a:p>
        </p:txBody>
      </p:sp>
      <p:sp>
        <p:nvSpPr>
          <p:cNvPr id="16" name="Titel 7"/>
          <p:cNvSpPr>
            <a:spLocks noGrp="1"/>
          </p:cNvSpPr>
          <p:nvPr>
            <p:ph type="title" hasCustomPrompt="1"/>
          </p:nvPr>
        </p:nvSpPr>
        <p:spPr>
          <a:xfrm>
            <a:off x="571500" y="1300618"/>
            <a:ext cx="8024813" cy="1006704"/>
          </a:xfrm>
          <a:prstGeom prst="rect">
            <a:avLst/>
          </a:prstGeom>
        </p:spPr>
        <p:txBody>
          <a:bodyPr vert="horz"/>
          <a:lstStyle>
            <a:lvl1pPr algn="l">
              <a:defRPr sz="2400" b="1" cap="all">
                <a:solidFill>
                  <a:schemeClr val="accent5"/>
                </a:solidFill>
              </a:defRPr>
            </a:lvl1pPr>
          </a:lstStyle>
          <a:p>
            <a:r>
              <a:rPr lang="da-DK" dirty="0"/>
              <a:t>Klik for at tilføje overskrift</a:t>
            </a:r>
          </a:p>
        </p:txBody>
      </p: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34DC0DA5-979C-4FB8-9185-004C02D6CA97}" type="datetime1">
              <a:rPr lang="da-DK" smtClean="0">
                <a:solidFill>
                  <a:prstClr val="black">
                    <a:tint val="75000"/>
                  </a:prstClr>
                </a:solidFill>
              </a:rPr>
              <a:pPr/>
              <a:t>20-06-2022</a:t>
            </a:fld>
            <a:endParaRPr lang="da-DK" dirty="0">
              <a:solidFill>
                <a:prstClr val="black">
                  <a:tint val="75000"/>
                </a:prstClr>
              </a:solidFill>
            </a:endParaRPr>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solidFill>
                <a:prstClr val="black">
                  <a:tint val="75000"/>
                </a:prstClr>
              </a:solidFill>
            </a:endParaRPr>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solidFill>
                  <a:prstClr val="black">
                    <a:tint val="75000"/>
                  </a:prstClr>
                </a:solidFill>
              </a:rPr>
              <a:pPr/>
              <a:t>‹nr.›</a:t>
            </a:fld>
            <a:endParaRPr lang="da-DK" dirty="0">
              <a:solidFill>
                <a:prstClr val="black">
                  <a:tint val="75000"/>
                </a:prstClr>
              </a:solidFill>
            </a:endParaRPr>
          </a:p>
        </p:txBody>
      </p: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sp>
        <p:nvSpPr>
          <p:cNvPr id="13" name="Pladsholder til billede 12"/>
          <p:cNvSpPr>
            <a:spLocks noGrp="1"/>
          </p:cNvSpPr>
          <p:nvPr>
            <p:ph type="pic" sz="quarter" idx="18"/>
          </p:nvPr>
        </p:nvSpPr>
        <p:spPr>
          <a:xfrm>
            <a:off x="571500" y="2569228"/>
            <a:ext cx="8024813" cy="3131520"/>
          </a:xfrm>
          <a:prstGeom prst="rect">
            <a:avLst/>
          </a:prstGeom>
        </p:spPr>
        <p:txBody>
          <a:bodyPr vert="horz"/>
          <a:lstStyle/>
          <a:p>
            <a:endParaRPr lang="da-DK"/>
          </a:p>
        </p:txBody>
      </p:sp>
      <p:cxnSp>
        <p:nvCxnSpPr>
          <p:cNvPr id="12" name="Lige forbindelse 11"/>
          <p:cNvCxnSpPr/>
          <p:nvPr userDrawn="1"/>
        </p:nvCxnSpPr>
        <p:spPr>
          <a:xfrm>
            <a:off x="571500" y="2307322"/>
            <a:ext cx="8024813" cy="1588"/>
          </a:xfrm>
          <a:prstGeom prst="line">
            <a:avLst/>
          </a:prstGeom>
          <a:ln w="190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Lige forbindelse 1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982909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indhold_billede/figur">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1155700"/>
          </a:xfrm>
          <a:prstGeom prst="rect">
            <a:avLst/>
          </a:prstGeom>
        </p:spPr>
        <p:txBody>
          <a:bodyPr anchor="t">
            <a:normAutofit/>
          </a:bodyPr>
          <a:lstStyle/>
          <a:p>
            <a:pPr>
              <a:spcBef>
                <a:spcPct val="0"/>
              </a:spcBef>
              <a:defRPr/>
            </a:pPr>
            <a:endParaRPr lang="da-DK" sz="2400" b="1" dirty="0">
              <a:solidFill>
                <a:srgbClr val="5F5F5F"/>
              </a:solidFill>
            </a:endParaRPr>
          </a:p>
        </p:txBody>
      </p:sp>
      <p:sp>
        <p:nvSpPr>
          <p:cNvPr id="7" name="Titel 1"/>
          <p:cNvSpPr txBox="1">
            <a:spLocks/>
          </p:cNvSpPr>
          <p:nvPr userDrawn="1"/>
        </p:nvSpPr>
        <p:spPr>
          <a:xfrm>
            <a:off x="537070" y="3004877"/>
            <a:ext cx="8169321" cy="2849217"/>
          </a:xfrm>
          <a:prstGeom prst="rect">
            <a:avLst/>
          </a:prstGeom>
        </p:spPr>
        <p:txBody>
          <a:bodyPr vert="horz" lIns="91440" tIns="45720" rIns="91440" bIns="45720" rtlCol="0" anchor="t">
            <a:noAutofit/>
          </a:bodyPr>
          <a:lstStyle/>
          <a:p>
            <a:endParaRPr lang="da-DK" dirty="0">
              <a:solidFill>
                <a:srgbClr val="5F5F5F"/>
              </a:solidFill>
            </a:endParaRPr>
          </a:p>
        </p:txBody>
      </p:sp>
      <p:sp>
        <p:nvSpPr>
          <p:cNvPr id="16" name="Titel 7"/>
          <p:cNvSpPr>
            <a:spLocks noGrp="1"/>
          </p:cNvSpPr>
          <p:nvPr>
            <p:ph type="title" hasCustomPrompt="1"/>
          </p:nvPr>
        </p:nvSpPr>
        <p:spPr>
          <a:xfrm>
            <a:off x="571500" y="1300618"/>
            <a:ext cx="8024813" cy="1006704"/>
          </a:xfrm>
          <a:prstGeom prst="rect">
            <a:avLst/>
          </a:prstGeom>
        </p:spPr>
        <p:txBody>
          <a:bodyPr vert="horz"/>
          <a:lstStyle>
            <a:lvl1pPr algn="l">
              <a:defRPr sz="2400" b="1" cap="all">
                <a:solidFill>
                  <a:schemeClr val="accent5"/>
                </a:solidFill>
              </a:defRPr>
            </a:lvl1pPr>
          </a:lstStyle>
          <a:p>
            <a:r>
              <a:rPr lang="da-DK" dirty="0"/>
              <a:t>Klik for at tilføje overskrift</a:t>
            </a:r>
          </a:p>
        </p:txBody>
      </p: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A91E7907-00E1-44B9-8D69-AD165B34D679}" type="datetime1">
              <a:rPr lang="da-DK" smtClean="0">
                <a:solidFill>
                  <a:prstClr val="black">
                    <a:tint val="75000"/>
                  </a:prstClr>
                </a:solidFill>
              </a:rPr>
              <a:pPr/>
              <a:t>20-06-2022</a:t>
            </a:fld>
            <a:endParaRPr lang="da-DK" dirty="0">
              <a:solidFill>
                <a:prstClr val="black">
                  <a:tint val="75000"/>
                </a:prstClr>
              </a:solidFill>
            </a:endParaRPr>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solidFill>
                <a:prstClr val="black">
                  <a:tint val="75000"/>
                </a:prstClr>
              </a:solidFill>
            </a:endParaRPr>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solidFill>
                  <a:prstClr val="black">
                    <a:tint val="75000"/>
                  </a:prstClr>
                </a:solidFill>
              </a:rPr>
              <a:pPr/>
              <a:t>‹nr.›</a:t>
            </a:fld>
            <a:endParaRPr lang="da-DK" dirty="0">
              <a:solidFill>
                <a:prstClr val="black">
                  <a:tint val="75000"/>
                </a:prstClr>
              </a:solidFill>
            </a:endParaRPr>
          </a:p>
        </p:txBody>
      </p: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cxnSp>
        <p:nvCxnSpPr>
          <p:cNvPr id="12" name="Lige forbindelse 11"/>
          <p:cNvCxnSpPr/>
          <p:nvPr userDrawn="1"/>
        </p:nvCxnSpPr>
        <p:spPr>
          <a:xfrm>
            <a:off x="571500" y="2307322"/>
            <a:ext cx="8024813" cy="1588"/>
          </a:xfrm>
          <a:prstGeom prst="line">
            <a:avLst/>
          </a:prstGeom>
          <a:ln w="190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Lige forbindelse 1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602242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indhold_billede/figur">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1155700"/>
          </a:xfrm>
          <a:prstGeom prst="rect">
            <a:avLst/>
          </a:prstGeom>
        </p:spPr>
        <p:txBody>
          <a:bodyPr anchor="t">
            <a:normAutofit/>
          </a:bodyPr>
          <a:lstStyle/>
          <a:p>
            <a:pPr>
              <a:spcBef>
                <a:spcPct val="0"/>
              </a:spcBef>
              <a:defRPr/>
            </a:pPr>
            <a:endParaRPr lang="da-DK" sz="2400" b="1" dirty="0">
              <a:solidFill>
                <a:srgbClr val="5F5F5F"/>
              </a:solidFill>
            </a:endParaRPr>
          </a:p>
        </p:txBody>
      </p:sp>
      <p:sp>
        <p:nvSpPr>
          <p:cNvPr id="7" name="Titel 1"/>
          <p:cNvSpPr txBox="1">
            <a:spLocks/>
          </p:cNvSpPr>
          <p:nvPr userDrawn="1"/>
        </p:nvSpPr>
        <p:spPr>
          <a:xfrm>
            <a:off x="537070" y="3004877"/>
            <a:ext cx="8169321" cy="2849217"/>
          </a:xfrm>
          <a:prstGeom prst="rect">
            <a:avLst/>
          </a:prstGeom>
        </p:spPr>
        <p:txBody>
          <a:bodyPr vert="horz" lIns="91440" tIns="45720" rIns="91440" bIns="45720" rtlCol="0" anchor="t">
            <a:noAutofit/>
          </a:bodyPr>
          <a:lstStyle/>
          <a:p>
            <a:endParaRPr lang="da-DK" dirty="0">
              <a:solidFill>
                <a:srgbClr val="5F5F5F"/>
              </a:solidFill>
            </a:endParaRPr>
          </a:p>
        </p:txBody>
      </p: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9F25859E-E212-4D14-8BD2-0F41F1EF8564}" type="datetime1">
              <a:rPr lang="da-DK" smtClean="0">
                <a:solidFill>
                  <a:prstClr val="black">
                    <a:tint val="75000"/>
                  </a:prstClr>
                </a:solidFill>
              </a:rPr>
              <a:pPr/>
              <a:t>20-06-2022</a:t>
            </a:fld>
            <a:endParaRPr lang="da-DK" dirty="0">
              <a:solidFill>
                <a:prstClr val="black">
                  <a:tint val="75000"/>
                </a:prstClr>
              </a:solidFill>
            </a:endParaRPr>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solidFill>
                <a:prstClr val="black">
                  <a:tint val="75000"/>
                </a:prstClr>
              </a:solidFill>
            </a:endParaRPr>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solidFill>
                  <a:prstClr val="black">
                    <a:tint val="75000"/>
                  </a:prstClr>
                </a:solidFill>
              </a:rPr>
              <a:pPr/>
              <a:t>‹nr.›</a:t>
            </a:fld>
            <a:endParaRPr lang="da-DK" dirty="0">
              <a:solidFill>
                <a:prstClr val="black">
                  <a:tint val="75000"/>
                </a:prstClr>
              </a:solidFill>
            </a:endParaRPr>
          </a:p>
        </p:txBody>
      </p: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cxnSp>
        <p:nvCxnSpPr>
          <p:cNvPr id="12" name="Lige forbindelse 11"/>
          <p:cNvCxnSpPr/>
          <p:nvPr userDrawn="1"/>
        </p:nvCxnSpPr>
        <p:spPr>
          <a:xfrm>
            <a:off x="571500" y="1300618"/>
            <a:ext cx="8024813" cy="1588"/>
          </a:xfrm>
          <a:prstGeom prst="line">
            <a:avLst/>
          </a:prstGeom>
          <a:ln w="190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Lige forbindelse 1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28563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side_rød_splash">
    <p:spTree>
      <p:nvGrpSpPr>
        <p:cNvPr id="1" name=""/>
        <p:cNvGrpSpPr/>
        <p:nvPr/>
      </p:nvGrpSpPr>
      <p:grpSpPr>
        <a:xfrm>
          <a:off x="0" y="0"/>
          <a:ext cx="0" cy="0"/>
          <a:chOff x="0" y="0"/>
          <a:chExt cx="0" cy="0"/>
        </a:xfrm>
      </p:grpSpPr>
      <p:sp>
        <p:nvSpPr>
          <p:cNvPr id="6" name="Rektangel 5"/>
          <p:cNvSpPr/>
          <p:nvPr userDrawn="1"/>
        </p:nvSpPr>
        <p:spPr>
          <a:xfrm>
            <a:off x="0" y="0"/>
            <a:ext cx="9144000" cy="6858000"/>
          </a:xfrm>
          <a:prstGeom prst="rect">
            <a:avLst/>
          </a:prstGeom>
          <a:solidFill>
            <a:srgbClr val="B70C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dirty="0">
              <a:solidFill>
                <a:srgbClr val="B70C0A"/>
              </a:solidFill>
            </a:endParaRPr>
          </a:p>
        </p:txBody>
      </p:sp>
      <p:sp>
        <p:nvSpPr>
          <p:cNvPr id="7" name="Titel 7"/>
          <p:cNvSpPr>
            <a:spLocks noGrp="1"/>
          </p:cNvSpPr>
          <p:nvPr>
            <p:ph type="title" hasCustomPrompt="1"/>
          </p:nvPr>
        </p:nvSpPr>
        <p:spPr>
          <a:xfrm>
            <a:off x="537070" y="1455738"/>
            <a:ext cx="8149730" cy="1143000"/>
          </a:xfrm>
          <a:prstGeom prst="rect">
            <a:avLst/>
          </a:prstGeom>
        </p:spPr>
        <p:txBody>
          <a:bodyPr vert="horz"/>
          <a:lstStyle>
            <a:lvl1pPr algn="l">
              <a:lnSpc>
                <a:spcPts val="6500"/>
              </a:lnSpc>
              <a:defRPr sz="6500" b="1" cap="all">
                <a:solidFill>
                  <a:schemeClr val="bg1"/>
                </a:solidFill>
              </a:defRPr>
            </a:lvl1pPr>
          </a:lstStyle>
          <a:p>
            <a:r>
              <a:rPr lang="da-DK" dirty="0"/>
              <a:t>Klik for at </a:t>
            </a:r>
            <a:br>
              <a:rPr lang="da-DK" dirty="0"/>
            </a:br>
            <a:r>
              <a:rPr lang="da-DK" dirty="0"/>
              <a:t>redigere TITLEN</a:t>
            </a:r>
          </a:p>
        </p:txBody>
      </p:sp>
      <p:sp>
        <p:nvSpPr>
          <p:cNvPr id="9" name="Ellipse 8"/>
          <p:cNvSpPr>
            <a:spLocks/>
          </p:cNvSpPr>
          <p:nvPr userDrawn="1"/>
        </p:nvSpPr>
        <p:spPr>
          <a:xfrm>
            <a:off x="6350000" y="3793350"/>
            <a:ext cx="2133600" cy="2133600"/>
          </a:xfrm>
          <a:prstGeom prst="ellipse">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b="1" dirty="0">
              <a:solidFill>
                <a:schemeClr val="accent4"/>
              </a:solidFill>
            </a:endParaRPr>
          </a:p>
        </p:txBody>
      </p:sp>
      <p:sp>
        <p:nvSpPr>
          <p:cNvPr id="10" name="Pladsholder til tekst 24"/>
          <p:cNvSpPr>
            <a:spLocks noGrp="1"/>
          </p:cNvSpPr>
          <p:nvPr>
            <p:ph type="body" sz="quarter" idx="14" hasCustomPrompt="1"/>
          </p:nvPr>
        </p:nvSpPr>
        <p:spPr>
          <a:xfrm>
            <a:off x="6146800" y="3416300"/>
            <a:ext cx="2540000" cy="2870199"/>
          </a:xfrm>
          <a:prstGeom prst="rect">
            <a:avLst/>
          </a:prstGeom>
        </p:spPr>
        <p:txBody>
          <a:bodyPr vert="horz" anchor="ctr"/>
          <a:lstStyle>
            <a:lvl1pPr algn="ctr">
              <a:lnSpc>
                <a:spcPts val="2000"/>
              </a:lnSpc>
              <a:buFont typeface="Arial"/>
              <a:buNone/>
              <a:defRPr sz="2000" b="1">
                <a:solidFill>
                  <a:schemeClr val="bg1"/>
                </a:solidFill>
              </a:defRPr>
            </a:lvl1pPr>
            <a:lvl2pPr>
              <a:lnSpc>
                <a:spcPts val="2740"/>
              </a:lnSpc>
              <a:buNone/>
              <a:defRPr/>
            </a:lvl2pPr>
            <a:lvl3pPr>
              <a:lnSpc>
                <a:spcPts val="2740"/>
              </a:lnSpc>
              <a:buNone/>
              <a:defRPr/>
            </a:lvl3pPr>
            <a:lvl4pPr>
              <a:lnSpc>
                <a:spcPts val="2740"/>
              </a:lnSpc>
              <a:buNone/>
              <a:defRPr/>
            </a:lvl4pPr>
            <a:lvl5pPr>
              <a:lnSpc>
                <a:spcPts val="2740"/>
              </a:lnSpc>
              <a:buNone/>
              <a:defRPr/>
            </a:lvl5pPr>
          </a:lstStyle>
          <a:p>
            <a:pPr lvl="0"/>
            <a:r>
              <a:rPr lang="da-DK" dirty="0"/>
              <a:t>REDIGER</a:t>
            </a:r>
          </a:p>
          <a:p>
            <a:pPr lvl="0"/>
            <a:r>
              <a:rPr lang="da-DK" dirty="0"/>
              <a:t>SPLASH</a:t>
            </a:r>
          </a:p>
        </p:txBody>
      </p:sp>
      <p:sp>
        <p:nvSpPr>
          <p:cNvPr id="12"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bg1"/>
                </a:solidFill>
                <a:latin typeface="Georgia"/>
                <a:cs typeface="Georgia"/>
              </a:defRPr>
            </a:lvl1pPr>
          </a:lstStyle>
          <a:p>
            <a:fld id="{1696C1C6-0764-4173-A8A4-134BED39A80C}" type="datetime1">
              <a:rPr lang="da-DK" smtClean="0"/>
              <a:t>20-06-2022</a:t>
            </a:fld>
            <a:endParaRPr lang="da-DK" dirty="0"/>
          </a:p>
        </p:txBody>
      </p:sp>
      <p:pic>
        <p:nvPicPr>
          <p:cNvPr id="13" name="Billede 12" descr="LOGO_Midttrafik_hvid.png"/>
          <p:cNvPicPr>
            <a:picLocks noChangeAspect="1"/>
          </p:cNvPicPr>
          <p:nvPr userDrawn="1"/>
        </p:nvPicPr>
        <p:blipFill>
          <a:blip r:embed="rId2"/>
          <a:stretch>
            <a:fillRect/>
          </a:stretch>
        </p:blipFill>
        <p:spPr>
          <a:xfrm>
            <a:off x="333663" y="5721468"/>
            <a:ext cx="2180937" cy="750591"/>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indhold_billede/figur">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1155700"/>
          </a:xfrm>
          <a:prstGeom prst="rect">
            <a:avLst/>
          </a:prstGeom>
        </p:spPr>
        <p:txBody>
          <a:bodyPr anchor="t">
            <a:normAutofit/>
          </a:bodyPr>
          <a:lstStyle/>
          <a:p>
            <a:pPr>
              <a:spcBef>
                <a:spcPct val="0"/>
              </a:spcBef>
              <a:defRPr/>
            </a:pPr>
            <a:endParaRPr lang="da-DK" sz="2400" b="1" dirty="0">
              <a:solidFill>
                <a:srgbClr val="5F5F5F"/>
              </a:solidFill>
            </a:endParaRPr>
          </a:p>
        </p:txBody>
      </p:sp>
      <p:sp>
        <p:nvSpPr>
          <p:cNvPr id="7" name="Titel 1"/>
          <p:cNvSpPr txBox="1">
            <a:spLocks/>
          </p:cNvSpPr>
          <p:nvPr userDrawn="1"/>
        </p:nvSpPr>
        <p:spPr>
          <a:xfrm>
            <a:off x="537070" y="3004877"/>
            <a:ext cx="8169321" cy="2849217"/>
          </a:xfrm>
          <a:prstGeom prst="rect">
            <a:avLst/>
          </a:prstGeom>
        </p:spPr>
        <p:txBody>
          <a:bodyPr vert="horz" lIns="91440" tIns="45720" rIns="91440" bIns="45720" rtlCol="0" anchor="t">
            <a:noAutofit/>
          </a:bodyPr>
          <a:lstStyle/>
          <a:p>
            <a:endParaRPr lang="da-DK" dirty="0">
              <a:solidFill>
                <a:srgbClr val="5F5F5F"/>
              </a:solidFill>
            </a:endParaRPr>
          </a:p>
        </p:txBody>
      </p: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676C4716-AC9E-4AD2-BD83-0AFCC8D110CB}" type="datetime1">
              <a:rPr lang="da-DK" smtClean="0">
                <a:solidFill>
                  <a:prstClr val="black">
                    <a:tint val="75000"/>
                  </a:prstClr>
                </a:solidFill>
              </a:rPr>
              <a:pPr/>
              <a:t>20-06-2022</a:t>
            </a:fld>
            <a:endParaRPr lang="da-DK" dirty="0">
              <a:solidFill>
                <a:prstClr val="black">
                  <a:tint val="75000"/>
                </a:prstClr>
              </a:solidFill>
            </a:endParaRPr>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solidFill>
                <a:prstClr val="black">
                  <a:tint val="75000"/>
                </a:prstClr>
              </a:solidFill>
            </a:endParaRPr>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solidFill>
                  <a:prstClr val="black">
                    <a:tint val="75000"/>
                  </a:prstClr>
                </a:solidFill>
              </a:rPr>
              <a:pPr/>
              <a:t>‹nr.›</a:t>
            </a:fld>
            <a:endParaRPr lang="da-DK" dirty="0">
              <a:solidFill>
                <a:prstClr val="black">
                  <a:tint val="75000"/>
                </a:prstClr>
              </a:solidFill>
            </a:endParaRPr>
          </a:p>
        </p:txBody>
      </p: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cxnSp>
        <p:nvCxnSpPr>
          <p:cNvPr id="17" name="Lige forbindelse 1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26060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rside_grå">
    <p:spTree>
      <p:nvGrpSpPr>
        <p:cNvPr id="1" name=""/>
        <p:cNvGrpSpPr/>
        <p:nvPr/>
      </p:nvGrpSpPr>
      <p:grpSpPr>
        <a:xfrm>
          <a:off x="0" y="0"/>
          <a:ext cx="0" cy="0"/>
          <a:chOff x="0" y="0"/>
          <a:chExt cx="0" cy="0"/>
        </a:xfrm>
      </p:grpSpPr>
      <p:sp>
        <p:nvSpPr>
          <p:cNvPr id="6" name="Rektangel 5"/>
          <p:cNvSpPr/>
          <p:nvPr userDrawn="1"/>
        </p:nvSpPr>
        <p:spPr>
          <a:xfrm>
            <a:off x="0" y="0"/>
            <a:ext cx="9144000"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dirty="0">
              <a:solidFill>
                <a:srgbClr val="D3D3D2"/>
              </a:solidFill>
            </a:endParaRPr>
          </a:p>
        </p:txBody>
      </p:sp>
      <p:sp>
        <p:nvSpPr>
          <p:cNvPr id="7" name="Titel 7"/>
          <p:cNvSpPr>
            <a:spLocks noGrp="1"/>
          </p:cNvSpPr>
          <p:nvPr>
            <p:ph type="title" hasCustomPrompt="1"/>
          </p:nvPr>
        </p:nvSpPr>
        <p:spPr>
          <a:xfrm>
            <a:off x="537070" y="1455738"/>
            <a:ext cx="8149730" cy="1143000"/>
          </a:xfrm>
          <a:prstGeom prst="rect">
            <a:avLst/>
          </a:prstGeom>
        </p:spPr>
        <p:txBody>
          <a:bodyPr vert="horz"/>
          <a:lstStyle>
            <a:lvl1pPr algn="l">
              <a:lnSpc>
                <a:spcPts val="6500"/>
              </a:lnSpc>
              <a:defRPr sz="6500" b="1" cap="all">
                <a:solidFill>
                  <a:srgbClr val="B70C0A"/>
                </a:solidFill>
              </a:defRPr>
            </a:lvl1pPr>
          </a:lstStyle>
          <a:p>
            <a:r>
              <a:rPr lang="da-DK" dirty="0"/>
              <a:t>Klik for at </a:t>
            </a:r>
            <a:br>
              <a:rPr lang="da-DK" dirty="0"/>
            </a:br>
            <a:r>
              <a:rPr lang="da-DK" dirty="0"/>
              <a:t>redigere TITLEN</a:t>
            </a:r>
          </a:p>
        </p:txBody>
      </p:sp>
      <p:pic>
        <p:nvPicPr>
          <p:cNvPr id="11" name="Billede 10" descr="LOGO_Midttrafik.png"/>
          <p:cNvPicPr>
            <a:picLocks noChangeAspect="1"/>
          </p:cNvPicPr>
          <p:nvPr userDrawn="1"/>
        </p:nvPicPr>
        <p:blipFill>
          <a:blip r:embed="rId2"/>
          <a:stretch>
            <a:fillRect/>
          </a:stretch>
        </p:blipFill>
        <p:spPr>
          <a:xfrm>
            <a:off x="346363" y="5733731"/>
            <a:ext cx="2168237" cy="747219"/>
          </a:xfrm>
          <a:prstGeom prst="rect">
            <a:avLst/>
          </a:prstGeom>
        </p:spPr>
      </p:pic>
      <p:sp>
        <p:nvSpPr>
          <p:cNvPr id="12"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accent5"/>
                </a:solidFill>
                <a:latin typeface="Georgia"/>
                <a:cs typeface="Georgia"/>
              </a:defRPr>
            </a:lvl1pPr>
          </a:lstStyle>
          <a:p>
            <a:fld id="{70CD3C81-ABBD-4781-8356-157EC756FE0A}" type="datetime1">
              <a:rPr lang="da-DK" smtClean="0"/>
              <a:t>20-06-2022</a:t>
            </a:fld>
            <a:endParaRPr lang="da-DK"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orside_grå_splash">
    <p:spTree>
      <p:nvGrpSpPr>
        <p:cNvPr id="1" name=""/>
        <p:cNvGrpSpPr/>
        <p:nvPr/>
      </p:nvGrpSpPr>
      <p:grpSpPr>
        <a:xfrm>
          <a:off x="0" y="0"/>
          <a:ext cx="0" cy="0"/>
          <a:chOff x="0" y="0"/>
          <a:chExt cx="0" cy="0"/>
        </a:xfrm>
      </p:grpSpPr>
      <p:sp>
        <p:nvSpPr>
          <p:cNvPr id="6" name="Rektangel 5"/>
          <p:cNvSpPr/>
          <p:nvPr userDrawn="1"/>
        </p:nvSpPr>
        <p:spPr>
          <a:xfrm>
            <a:off x="0" y="0"/>
            <a:ext cx="9144000"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dirty="0">
              <a:solidFill>
                <a:srgbClr val="D3D3D2"/>
              </a:solidFill>
            </a:endParaRPr>
          </a:p>
        </p:txBody>
      </p:sp>
      <p:sp>
        <p:nvSpPr>
          <p:cNvPr id="7" name="Titel 7"/>
          <p:cNvSpPr>
            <a:spLocks noGrp="1"/>
          </p:cNvSpPr>
          <p:nvPr>
            <p:ph type="title" hasCustomPrompt="1"/>
          </p:nvPr>
        </p:nvSpPr>
        <p:spPr>
          <a:xfrm>
            <a:off x="537070" y="1455738"/>
            <a:ext cx="8149730" cy="1143000"/>
          </a:xfrm>
          <a:prstGeom prst="rect">
            <a:avLst/>
          </a:prstGeom>
        </p:spPr>
        <p:txBody>
          <a:bodyPr vert="horz"/>
          <a:lstStyle>
            <a:lvl1pPr algn="l">
              <a:lnSpc>
                <a:spcPts val="6500"/>
              </a:lnSpc>
              <a:defRPr sz="6500" b="1" cap="all">
                <a:solidFill>
                  <a:srgbClr val="B70C0A"/>
                </a:solidFill>
              </a:defRPr>
            </a:lvl1pPr>
          </a:lstStyle>
          <a:p>
            <a:r>
              <a:rPr lang="da-DK" dirty="0"/>
              <a:t>Klik for at </a:t>
            </a:r>
            <a:br>
              <a:rPr lang="da-DK" dirty="0"/>
            </a:br>
            <a:r>
              <a:rPr lang="da-DK" dirty="0"/>
              <a:t>redigere TITLEN</a:t>
            </a:r>
          </a:p>
        </p:txBody>
      </p:sp>
      <p:sp>
        <p:nvSpPr>
          <p:cNvPr id="9" name="Ellipse 8"/>
          <p:cNvSpPr>
            <a:spLocks/>
          </p:cNvSpPr>
          <p:nvPr userDrawn="1"/>
        </p:nvSpPr>
        <p:spPr>
          <a:xfrm>
            <a:off x="6350000" y="3793350"/>
            <a:ext cx="2133600" cy="2133600"/>
          </a:xfrm>
          <a:prstGeom prst="ellipse">
            <a:avLst/>
          </a:prstGeom>
          <a:solidFill>
            <a:srgbClr val="B70C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b="1" dirty="0"/>
          </a:p>
        </p:txBody>
      </p:sp>
      <p:sp>
        <p:nvSpPr>
          <p:cNvPr id="10" name="Pladsholder til tekst 24"/>
          <p:cNvSpPr>
            <a:spLocks noGrp="1"/>
          </p:cNvSpPr>
          <p:nvPr>
            <p:ph type="body" sz="quarter" idx="14" hasCustomPrompt="1"/>
          </p:nvPr>
        </p:nvSpPr>
        <p:spPr>
          <a:xfrm>
            <a:off x="6146800" y="3416300"/>
            <a:ext cx="2540000" cy="2870199"/>
          </a:xfrm>
          <a:prstGeom prst="rect">
            <a:avLst/>
          </a:prstGeom>
        </p:spPr>
        <p:txBody>
          <a:bodyPr vert="horz" anchor="ctr"/>
          <a:lstStyle>
            <a:lvl1pPr algn="ctr">
              <a:lnSpc>
                <a:spcPts val="2000"/>
              </a:lnSpc>
              <a:buFont typeface="Arial"/>
              <a:buNone/>
              <a:defRPr sz="2000" b="1">
                <a:solidFill>
                  <a:schemeClr val="bg1"/>
                </a:solidFill>
              </a:defRPr>
            </a:lvl1pPr>
            <a:lvl2pPr>
              <a:lnSpc>
                <a:spcPts val="2740"/>
              </a:lnSpc>
              <a:buNone/>
              <a:defRPr/>
            </a:lvl2pPr>
            <a:lvl3pPr>
              <a:lnSpc>
                <a:spcPts val="2740"/>
              </a:lnSpc>
              <a:buNone/>
              <a:defRPr/>
            </a:lvl3pPr>
            <a:lvl4pPr>
              <a:lnSpc>
                <a:spcPts val="2740"/>
              </a:lnSpc>
              <a:buNone/>
              <a:defRPr/>
            </a:lvl4pPr>
            <a:lvl5pPr>
              <a:lnSpc>
                <a:spcPts val="2740"/>
              </a:lnSpc>
              <a:buNone/>
              <a:defRPr/>
            </a:lvl5pPr>
          </a:lstStyle>
          <a:p>
            <a:pPr lvl="0"/>
            <a:r>
              <a:rPr lang="da-DK" dirty="0"/>
              <a:t>REDIGER</a:t>
            </a:r>
          </a:p>
          <a:p>
            <a:pPr lvl="0"/>
            <a:r>
              <a:rPr lang="da-DK" dirty="0"/>
              <a:t>SPLASH</a:t>
            </a:r>
          </a:p>
        </p:txBody>
      </p:sp>
      <p:pic>
        <p:nvPicPr>
          <p:cNvPr id="11" name="Billede 10" descr="LOGO_Midttrafik.png"/>
          <p:cNvPicPr>
            <a:picLocks noChangeAspect="1"/>
          </p:cNvPicPr>
          <p:nvPr userDrawn="1"/>
        </p:nvPicPr>
        <p:blipFill>
          <a:blip r:embed="rId2"/>
          <a:stretch>
            <a:fillRect/>
          </a:stretch>
        </p:blipFill>
        <p:spPr>
          <a:xfrm>
            <a:off x="346363" y="5733731"/>
            <a:ext cx="2168237" cy="747219"/>
          </a:xfrm>
          <a:prstGeom prst="rect">
            <a:avLst/>
          </a:prstGeom>
        </p:spPr>
      </p:pic>
      <p:sp>
        <p:nvSpPr>
          <p:cNvPr id="12"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accent5"/>
                </a:solidFill>
                <a:latin typeface="Georgia"/>
                <a:cs typeface="Georgia"/>
              </a:defRPr>
            </a:lvl1pPr>
          </a:lstStyle>
          <a:p>
            <a:fld id="{5B8484C5-A9F5-4932-8060-AF00F2D0B47E}" type="datetime1">
              <a:rPr lang="da-DK" smtClean="0"/>
              <a:t>20-06-2022</a:t>
            </a:fld>
            <a:endParaRPr lang="da-DK"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dhold_brød">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1155700"/>
          </a:xfrm>
          <a:prstGeom prst="rect">
            <a:avLst/>
          </a:prstGeom>
        </p:spPr>
        <p:txBody>
          <a:bodyPr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da-DK" sz="2400" b="1" i="0" u="none" strike="noStrike" kern="1200" cap="none" spc="0" normalizeH="0" baseline="0" noProof="0" dirty="0">
              <a:ln>
                <a:noFill/>
              </a:ln>
              <a:solidFill>
                <a:schemeClr val="accent5"/>
              </a:solidFill>
              <a:effectLst/>
              <a:uLnTx/>
              <a:uFillTx/>
              <a:latin typeface="+mj-lt"/>
              <a:ea typeface="+mj-ea"/>
              <a:cs typeface="+mj-cs"/>
            </a:endParaRPr>
          </a:p>
        </p:txBody>
      </p:sp>
      <p:sp>
        <p:nvSpPr>
          <p:cNvPr id="7" name="Titel 1"/>
          <p:cNvSpPr txBox="1">
            <a:spLocks/>
          </p:cNvSpPr>
          <p:nvPr userDrawn="1"/>
        </p:nvSpPr>
        <p:spPr>
          <a:xfrm>
            <a:off x="537070" y="3004877"/>
            <a:ext cx="8169321" cy="2849217"/>
          </a:xfrm>
          <a:prstGeom prst="rect">
            <a:avLst/>
          </a:prstGeom>
        </p:spPr>
        <p:txBody>
          <a:bodyPr vert="horz" lIns="91440" tIns="45720" rIns="91440" bIns="45720" rtlCol="0" anchor="t">
            <a:noAutofit/>
          </a:bodyPr>
          <a:lstStyle/>
          <a:p>
            <a:endParaRPr kumimoji="0" lang="da-DK" i="0" u="none" strike="noStrike" kern="1200" cap="none" spc="0" normalizeH="0" baseline="0" noProof="0" dirty="0">
              <a:ln>
                <a:noFill/>
              </a:ln>
              <a:solidFill>
                <a:schemeClr val="accent5"/>
              </a:solidFill>
              <a:effectLst/>
              <a:uLnTx/>
              <a:uFillTx/>
              <a:latin typeface="+mj-lt"/>
              <a:ea typeface="+mj-ea"/>
              <a:cs typeface="+mj-cs"/>
            </a:endParaRPr>
          </a:p>
        </p:txBody>
      </p:sp>
      <p:sp>
        <p:nvSpPr>
          <p:cNvPr id="16" name="Titel 7"/>
          <p:cNvSpPr>
            <a:spLocks noGrp="1"/>
          </p:cNvSpPr>
          <p:nvPr>
            <p:ph type="title" hasCustomPrompt="1"/>
          </p:nvPr>
        </p:nvSpPr>
        <p:spPr>
          <a:xfrm>
            <a:off x="571500" y="1300618"/>
            <a:ext cx="8024813" cy="1006704"/>
          </a:xfrm>
          <a:prstGeom prst="rect">
            <a:avLst/>
          </a:prstGeom>
        </p:spPr>
        <p:txBody>
          <a:bodyPr vert="horz"/>
          <a:lstStyle>
            <a:lvl1pPr algn="l">
              <a:defRPr sz="2400" b="1" cap="all">
                <a:solidFill>
                  <a:schemeClr val="accent5"/>
                </a:solidFill>
              </a:defRPr>
            </a:lvl1pPr>
          </a:lstStyle>
          <a:p>
            <a:r>
              <a:rPr lang="da-DK" dirty="0"/>
              <a:t>Klik for at tilføje overskrift</a:t>
            </a:r>
          </a:p>
        </p:txBody>
      </p:sp>
      <p:cxnSp>
        <p:nvCxnSpPr>
          <p:cNvPr id="18" name="Lige forbindelse 17"/>
          <p:cNvCxnSpPr/>
          <p:nvPr userDrawn="1"/>
        </p:nvCxnSpPr>
        <p:spPr>
          <a:xfrm>
            <a:off x="571500" y="2307322"/>
            <a:ext cx="8024813" cy="1588"/>
          </a:xfrm>
          <a:prstGeom prst="line">
            <a:avLst/>
          </a:prstGeom>
          <a:ln w="190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2697A0EA-9EF7-48C9-B310-F152C6E39FBD}" type="datetime1">
              <a:rPr lang="da-DK" smtClean="0"/>
              <a:t>20-06-2022</a:t>
            </a:fld>
            <a:endParaRPr lang="da-DK" dirty="0"/>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pPr/>
              <a:t>‹nr.›</a:t>
            </a:fld>
            <a:endParaRPr lang="da-DK" dirty="0"/>
          </a:p>
        </p:txBody>
      </p:sp>
      <p:cxnSp>
        <p:nvCxnSpPr>
          <p:cNvPr id="27" name="Lige forbindelse 2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sp>
        <p:nvSpPr>
          <p:cNvPr id="29" name="Pladsholder til tekst 18"/>
          <p:cNvSpPr>
            <a:spLocks noGrp="1"/>
          </p:cNvSpPr>
          <p:nvPr>
            <p:ph type="body" sz="quarter" idx="19" hasCustomPrompt="1"/>
          </p:nvPr>
        </p:nvSpPr>
        <p:spPr>
          <a:xfrm>
            <a:off x="571500" y="2569228"/>
            <a:ext cx="8024813" cy="3130914"/>
          </a:xfrm>
          <a:prstGeom prst="rect">
            <a:avLst/>
          </a:prstGeom>
        </p:spPr>
        <p:txBody>
          <a:bodyPr vert="horz"/>
          <a:lstStyle>
            <a:lvl1pPr>
              <a:buNone/>
              <a:defRPr sz="1800"/>
            </a:lvl1pPr>
            <a:lvl2pPr marL="0" indent="-270000">
              <a:spcBef>
                <a:spcPts val="432"/>
              </a:spcBef>
              <a:buFont typeface="Lucida Grande"/>
              <a:buChar char="•"/>
              <a:defRPr sz="1800"/>
            </a:lvl2pPr>
            <a:lvl3pPr marL="540000" indent="-288000">
              <a:defRPr sz="1800"/>
            </a:lvl3pPr>
            <a:lvl4pPr>
              <a:defRPr sz="1800"/>
            </a:lvl4pPr>
            <a:lvl5pPr>
              <a:defRPr sz="1800"/>
            </a:lvl5pPr>
          </a:lstStyle>
          <a:p>
            <a:pPr lvl="0"/>
            <a:r>
              <a:rPr lang="da-DK" dirty="0"/>
              <a:t>Klik for at redigere teksten</a:t>
            </a:r>
          </a:p>
          <a:p>
            <a:pPr lvl="1"/>
            <a:r>
              <a:rPr lang="da-DK" dirty="0"/>
              <a:t>Første niveau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dhold_brød+billede">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867460"/>
          </a:xfrm>
          <a:prstGeom prst="rect">
            <a:avLst/>
          </a:prstGeom>
        </p:spPr>
        <p:txBody>
          <a:bodyPr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da-DK" sz="2400" b="1" i="0" u="none" strike="noStrike" kern="1200" cap="none" spc="0" normalizeH="0" baseline="0" noProof="0" dirty="0">
              <a:ln>
                <a:noFill/>
              </a:ln>
              <a:solidFill>
                <a:schemeClr val="accent5"/>
              </a:solidFill>
              <a:effectLst/>
              <a:uLnTx/>
              <a:uFillTx/>
              <a:latin typeface="+mj-lt"/>
              <a:ea typeface="+mj-ea"/>
              <a:cs typeface="+mj-cs"/>
            </a:endParaRPr>
          </a:p>
        </p:txBody>
      </p:sp>
      <p:sp>
        <p:nvSpPr>
          <p:cNvPr id="16" name="Titel 7"/>
          <p:cNvSpPr>
            <a:spLocks noGrp="1"/>
          </p:cNvSpPr>
          <p:nvPr>
            <p:ph type="title" hasCustomPrompt="1"/>
          </p:nvPr>
        </p:nvSpPr>
        <p:spPr>
          <a:xfrm>
            <a:off x="571500" y="1300618"/>
            <a:ext cx="8024813" cy="1008292"/>
          </a:xfrm>
          <a:prstGeom prst="rect">
            <a:avLst/>
          </a:prstGeom>
        </p:spPr>
        <p:txBody>
          <a:bodyPr vert="horz"/>
          <a:lstStyle>
            <a:lvl1pPr algn="l">
              <a:defRPr sz="2400" b="1" cap="all">
                <a:solidFill>
                  <a:schemeClr val="accent5"/>
                </a:solidFill>
              </a:defRPr>
            </a:lvl1pPr>
          </a:lstStyle>
          <a:p>
            <a:r>
              <a:rPr lang="da-DK" dirty="0"/>
              <a:t>Klik for at tilføje overskrift</a:t>
            </a:r>
          </a:p>
        </p:txBody>
      </p: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BF2E808D-463D-45E5-B71D-FA1ADDA9319E}" type="datetime1">
              <a:rPr lang="da-DK" smtClean="0"/>
              <a:t>20-06-2022</a:t>
            </a:fld>
            <a:endParaRPr lang="da-DK" dirty="0"/>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pPr/>
              <a:t>‹nr.›</a:t>
            </a:fld>
            <a:endParaRPr lang="da-DK" dirty="0"/>
          </a:p>
        </p:txBody>
      </p:sp>
      <p:cxnSp>
        <p:nvCxnSpPr>
          <p:cNvPr id="27" name="Lige forbindelse 2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sp>
        <p:nvSpPr>
          <p:cNvPr id="13" name="Pladsholder til billede 12"/>
          <p:cNvSpPr>
            <a:spLocks noGrp="1"/>
          </p:cNvSpPr>
          <p:nvPr>
            <p:ph type="pic" sz="quarter" idx="18"/>
          </p:nvPr>
        </p:nvSpPr>
        <p:spPr>
          <a:xfrm>
            <a:off x="5445033" y="2569228"/>
            <a:ext cx="3151280" cy="3130914"/>
          </a:xfrm>
          <a:prstGeom prst="rect">
            <a:avLst/>
          </a:prstGeom>
        </p:spPr>
        <p:txBody>
          <a:bodyPr vert="horz"/>
          <a:lstStyle/>
          <a:p>
            <a:endParaRPr lang="da-DK"/>
          </a:p>
        </p:txBody>
      </p:sp>
      <p:sp>
        <p:nvSpPr>
          <p:cNvPr id="19" name="Pladsholder til tekst 18"/>
          <p:cNvSpPr>
            <a:spLocks noGrp="1"/>
          </p:cNvSpPr>
          <p:nvPr>
            <p:ph type="body" sz="quarter" idx="19" hasCustomPrompt="1"/>
          </p:nvPr>
        </p:nvSpPr>
        <p:spPr>
          <a:xfrm>
            <a:off x="571500" y="2569228"/>
            <a:ext cx="4503913" cy="3131520"/>
          </a:xfrm>
          <a:prstGeom prst="rect">
            <a:avLst/>
          </a:prstGeom>
        </p:spPr>
        <p:txBody>
          <a:bodyPr vert="horz"/>
          <a:lstStyle>
            <a:lvl1pPr>
              <a:buNone/>
              <a:defRPr sz="1800"/>
            </a:lvl1pPr>
            <a:lvl2pPr marL="0" indent="-270000">
              <a:spcBef>
                <a:spcPts val="432"/>
              </a:spcBef>
              <a:buFont typeface="Lucida Grande"/>
              <a:buChar char="•"/>
              <a:defRPr sz="1800"/>
            </a:lvl2pPr>
            <a:lvl3pPr marL="540000" indent="-288000">
              <a:defRPr sz="1800"/>
            </a:lvl3pPr>
            <a:lvl4pPr>
              <a:defRPr sz="1800"/>
            </a:lvl4pPr>
            <a:lvl5pPr>
              <a:defRPr sz="1800"/>
            </a:lvl5pPr>
          </a:lstStyle>
          <a:p>
            <a:pPr lvl="0"/>
            <a:r>
              <a:rPr lang="da-DK" dirty="0"/>
              <a:t>Klik for at redigere teksten</a:t>
            </a:r>
          </a:p>
          <a:p>
            <a:pPr lvl="1"/>
            <a:r>
              <a:rPr lang="da-DK" dirty="0"/>
              <a:t>Første niveau</a:t>
            </a:r>
          </a:p>
        </p:txBody>
      </p:sp>
      <p:cxnSp>
        <p:nvCxnSpPr>
          <p:cNvPr id="15" name="Lige forbindelse 14"/>
          <p:cNvCxnSpPr/>
          <p:nvPr userDrawn="1"/>
        </p:nvCxnSpPr>
        <p:spPr>
          <a:xfrm>
            <a:off x="571500" y="2307322"/>
            <a:ext cx="8024813" cy="1588"/>
          </a:xfrm>
          <a:prstGeom prst="line">
            <a:avLst/>
          </a:prstGeom>
          <a:ln w="190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dhold_billede/figur">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1155700"/>
          </a:xfrm>
          <a:prstGeom prst="rect">
            <a:avLst/>
          </a:prstGeom>
        </p:spPr>
        <p:txBody>
          <a:bodyPr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da-DK" sz="2400" b="1" i="0" u="none" strike="noStrike" kern="1200" cap="none" spc="0" normalizeH="0" baseline="0" noProof="0" dirty="0">
              <a:ln>
                <a:noFill/>
              </a:ln>
              <a:solidFill>
                <a:schemeClr val="accent5"/>
              </a:solidFill>
              <a:effectLst/>
              <a:uLnTx/>
              <a:uFillTx/>
              <a:latin typeface="+mj-lt"/>
              <a:ea typeface="+mj-ea"/>
              <a:cs typeface="+mj-cs"/>
            </a:endParaRPr>
          </a:p>
        </p:txBody>
      </p:sp>
      <p:sp>
        <p:nvSpPr>
          <p:cNvPr id="7" name="Titel 1"/>
          <p:cNvSpPr txBox="1">
            <a:spLocks/>
          </p:cNvSpPr>
          <p:nvPr userDrawn="1"/>
        </p:nvSpPr>
        <p:spPr>
          <a:xfrm>
            <a:off x="537070" y="3004877"/>
            <a:ext cx="8169321" cy="2849217"/>
          </a:xfrm>
          <a:prstGeom prst="rect">
            <a:avLst/>
          </a:prstGeom>
        </p:spPr>
        <p:txBody>
          <a:bodyPr vert="horz" lIns="91440" tIns="45720" rIns="91440" bIns="45720" rtlCol="0" anchor="t">
            <a:noAutofit/>
          </a:bodyPr>
          <a:lstStyle/>
          <a:p>
            <a:endParaRPr kumimoji="0" lang="da-DK" i="0" u="none" strike="noStrike" kern="1200" cap="none" spc="0" normalizeH="0" baseline="0" noProof="0" dirty="0">
              <a:ln>
                <a:noFill/>
              </a:ln>
              <a:solidFill>
                <a:schemeClr val="accent5"/>
              </a:solidFill>
              <a:effectLst/>
              <a:uLnTx/>
              <a:uFillTx/>
              <a:latin typeface="+mj-lt"/>
              <a:ea typeface="+mj-ea"/>
              <a:cs typeface="+mj-cs"/>
            </a:endParaRPr>
          </a:p>
        </p:txBody>
      </p:sp>
      <p:sp>
        <p:nvSpPr>
          <p:cNvPr id="16" name="Titel 7"/>
          <p:cNvSpPr>
            <a:spLocks noGrp="1"/>
          </p:cNvSpPr>
          <p:nvPr>
            <p:ph type="title" hasCustomPrompt="1"/>
          </p:nvPr>
        </p:nvSpPr>
        <p:spPr>
          <a:xfrm>
            <a:off x="571500" y="1300618"/>
            <a:ext cx="8024813" cy="1006704"/>
          </a:xfrm>
          <a:prstGeom prst="rect">
            <a:avLst/>
          </a:prstGeom>
        </p:spPr>
        <p:txBody>
          <a:bodyPr vert="horz"/>
          <a:lstStyle>
            <a:lvl1pPr algn="l">
              <a:defRPr sz="2400" b="1" cap="all">
                <a:solidFill>
                  <a:schemeClr val="accent5"/>
                </a:solidFill>
              </a:defRPr>
            </a:lvl1pPr>
          </a:lstStyle>
          <a:p>
            <a:r>
              <a:rPr lang="da-DK" dirty="0"/>
              <a:t>Klik for at tilføje overskrift</a:t>
            </a:r>
          </a:p>
        </p:txBody>
      </p: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34DC0DA5-979C-4FB8-9185-004C02D6CA97}" type="datetime1">
              <a:rPr lang="da-DK" smtClean="0"/>
              <a:t>20-06-2022</a:t>
            </a:fld>
            <a:endParaRPr lang="da-DK" dirty="0"/>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pPr/>
              <a:t>‹nr.›</a:t>
            </a:fld>
            <a:endParaRPr lang="da-DK" dirty="0"/>
          </a:p>
        </p:txBody>
      </p: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sp>
        <p:nvSpPr>
          <p:cNvPr id="13" name="Pladsholder til billede 12"/>
          <p:cNvSpPr>
            <a:spLocks noGrp="1"/>
          </p:cNvSpPr>
          <p:nvPr>
            <p:ph type="pic" sz="quarter" idx="18"/>
          </p:nvPr>
        </p:nvSpPr>
        <p:spPr>
          <a:xfrm>
            <a:off x="571500" y="2569228"/>
            <a:ext cx="8024813" cy="3131520"/>
          </a:xfrm>
          <a:prstGeom prst="rect">
            <a:avLst/>
          </a:prstGeom>
        </p:spPr>
        <p:txBody>
          <a:bodyPr vert="horz"/>
          <a:lstStyle/>
          <a:p>
            <a:endParaRPr lang="da-DK"/>
          </a:p>
        </p:txBody>
      </p:sp>
      <p:cxnSp>
        <p:nvCxnSpPr>
          <p:cNvPr id="12" name="Lige forbindelse 11"/>
          <p:cNvCxnSpPr/>
          <p:nvPr userDrawn="1"/>
        </p:nvCxnSpPr>
        <p:spPr>
          <a:xfrm>
            <a:off x="571500" y="2307322"/>
            <a:ext cx="8024813" cy="1588"/>
          </a:xfrm>
          <a:prstGeom prst="line">
            <a:avLst/>
          </a:prstGeom>
          <a:ln w="190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Lige forbindelse 1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indhold_billede/figur">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1155700"/>
          </a:xfrm>
          <a:prstGeom prst="rect">
            <a:avLst/>
          </a:prstGeom>
        </p:spPr>
        <p:txBody>
          <a:bodyPr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da-DK" sz="2400" b="1" i="0" u="none" strike="noStrike" kern="1200" cap="none" spc="0" normalizeH="0" baseline="0" noProof="0" dirty="0">
              <a:ln>
                <a:noFill/>
              </a:ln>
              <a:solidFill>
                <a:schemeClr val="accent5"/>
              </a:solidFill>
              <a:effectLst/>
              <a:uLnTx/>
              <a:uFillTx/>
              <a:latin typeface="+mj-lt"/>
              <a:ea typeface="+mj-ea"/>
              <a:cs typeface="+mj-cs"/>
            </a:endParaRPr>
          </a:p>
        </p:txBody>
      </p:sp>
      <p:sp>
        <p:nvSpPr>
          <p:cNvPr id="7" name="Titel 1"/>
          <p:cNvSpPr txBox="1">
            <a:spLocks/>
          </p:cNvSpPr>
          <p:nvPr userDrawn="1"/>
        </p:nvSpPr>
        <p:spPr>
          <a:xfrm>
            <a:off x="537070" y="3004877"/>
            <a:ext cx="8169321" cy="2849217"/>
          </a:xfrm>
          <a:prstGeom prst="rect">
            <a:avLst/>
          </a:prstGeom>
        </p:spPr>
        <p:txBody>
          <a:bodyPr vert="horz" lIns="91440" tIns="45720" rIns="91440" bIns="45720" rtlCol="0" anchor="t">
            <a:noAutofit/>
          </a:bodyPr>
          <a:lstStyle/>
          <a:p>
            <a:endParaRPr kumimoji="0" lang="da-DK" i="0" u="none" strike="noStrike" kern="1200" cap="none" spc="0" normalizeH="0" baseline="0" noProof="0" dirty="0">
              <a:ln>
                <a:noFill/>
              </a:ln>
              <a:solidFill>
                <a:schemeClr val="accent5"/>
              </a:solidFill>
              <a:effectLst/>
              <a:uLnTx/>
              <a:uFillTx/>
              <a:latin typeface="+mj-lt"/>
              <a:ea typeface="+mj-ea"/>
              <a:cs typeface="+mj-cs"/>
            </a:endParaRPr>
          </a:p>
        </p:txBody>
      </p:sp>
      <p:sp>
        <p:nvSpPr>
          <p:cNvPr id="16" name="Titel 7"/>
          <p:cNvSpPr>
            <a:spLocks noGrp="1"/>
          </p:cNvSpPr>
          <p:nvPr>
            <p:ph type="title" hasCustomPrompt="1"/>
          </p:nvPr>
        </p:nvSpPr>
        <p:spPr>
          <a:xfrm>
            <a:off x="571500" y="1300618"/>
            <a:ext cx="8024813" cy="1006704"/>
          </a:xfrm>
          <a:prstGeom prst="rect">
            <a:avLst/>
          </a:prstGeom>
        </p:spPr>
        <p:txBody>
          <a:bodyPr vert="horz"/>
          <a:lstStyle>
            <a:lvl1pPr algn="l">
              <a:defRPr sz="2400" b="1" cap="all">
                <a:solidFill>
                  <a:schemeClr val="accent5"/>
                </a:solidFill>
              </a:defRPr>
            </a:lvl1pPr>
          </a:lstStyle>
          <a:p>
            <a:r>
              <a:rPr lang="da-DK" dirty="0"/>
              <a:t>Klik for at tilføje overskrift</a:t>
            </a:r>
          </a:p>
        </p:txBody>
      </p: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A91E7907-00E1-44B9-8D69-AD165B34D679}" type="datetime1">
              <a:rPr lang="da-DK" smtClean="0"/>
              <a:t>20-06-2022</a:t>
            </a:fld>
            <a:endParaRPr lang="da-DK" dirty="0"/>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pPr/>
              <a:t>‹nr.›</a:t>
            </a:fld>
            <a:endParaRPr lang="da-DK" dirty="0"/>
          </a:p>
        </p:txBody>
      </p: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cxnSp>
        <p:nvCxnSpPr>
          <p:cNvPr id="12" name="Lige forbindelse 11"/>
          <p:cNvCxnSpPr/>
          <p:nvPr userDrawn="1"/>
        </p:nvCxnSpPr>
        <p:spPr>
          <a:xfrm>
            <a:off x="571500" y="2307322"/>
            <a:ext cx="8024813" cy="1588"/>
          </a:xfrm>
          <a:prstGeom prst="line">
            <a:avLst/>
          </a:prstGeom>
          <a:ln w="190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Lige forbindelse 1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indhold_billede/figur">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1155700"/>
          </a:xfrm>
          <a:prstGeom prst="rect">
            <a:avLst/>
          </a:prstGeom>
        </p:spPr>
        <p:txBody>
          <a:bodyPr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da-DK" sz="2400" b="1" i="0" u="none" strike="noStrike" kern="1200" cap="none" spc="0" normalizeH="0" baseline="0" noProof="0" dirty="0">
              <a:ln>
                <a:noFill/>
              </a:ln>
              <a:solidFill>
                <a:schemeClr val="accent5"/>
              </a:solidFill>
              <a:effectLst/>
              <a:uLnTx/>
              <a:uFillTx/>
              <a:latin typeface="+mj-lt"/>
              <a:ea typeface="+mj-ea"/>
              <a:cs typeface="+mj-cs"/>
            </a:endParaRPr>
          </a:p>
        </p:txBody>
      </p:sp>
      <p:sp>
        <p:nvSpPr>
          <p:cNvPr id="7" name="Titel 1"/>
          <p:cNvSpPr txBox="1">
            <a:spLocks/>
          </p:cNvSpPr>
          <p:nvPr userDrawn="1"/>
        </p:nvSpPr>
        <p:spPr>
          <a:xfrm>
            <a:off x="537070" y="3004877"/>
            <a:ext cx="8169321" cy="2849217"/>
          </a:xfrm>
          <a:prstGeom prst="rect">
            <a:avLst/>
          </a:prstGeom>
        </p:spPr>
        <p:txBody>
          <a:bodyPr vert="horz" lIns="91440" tIns="45720" rIns="91440" bIns="45720" rtlCol="0" anchor="t">
            <a:noAutofit/>
          </a:bodyPr>
          <a:lstStyle/>
          <a:p>
            <a:endParaRPr kumimoji="0" lang="da-DK" i="0" u="none" strike="noStrike" kern="1200" cap="none" spc="0" normalizeH="0" baseline="0" noProof="0" dirty="0">
              <a:ln>
                <a:noFill/>
              </a:ln>
              <a:solidFill>
                <a:schemeClr val="accent5"/>
              </a:solidFill>
              <a:effectLst/>
              <a:uLnTx/>
              <a:uFillTx/>
              <a:latin typeface="+mj-lt"/>
              <a:ea typeface="+mj-ea"/>
              <a:cs typeface="+mj-cs"/>
            </a:endParaRPr>
          </a:p>
        </p:txBody>
      </p: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9F25859E-E212-4D14-8BD2-0F41F1EF8564}" type="datetime1">
              <a:rPr lang="da-DK" smtClean="0"/>
              <a:t>20-06-2022</a:t>
            </a:fld>
            <a:endParaRPr lang="da-DK" dirty="0"/>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pPr/>
              <a:t>‹nr.›</a:t>
            </a:fld>
            <a:endParaRPr lang="da-DK" dirty="0"/>
          </a:p>
        </p:txBody>
      </p: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cxnSp>
        <p:nvCxnSpPr>
          <p:cNvPr id="12" name="Lige forbindelse 11"/>
          <p:cNvCxnSpPr/>
          <p:nvPr userDrawn="1"/>
        </p:nvCxnSpPr>
        <p:spPr>
          <a:xfrm>
            <a:off x="571500" y="1300618"/>
            <a:ext cx="8024813" cy="1588"/>
          </a:xfrm>
          <a:prstGeom prst="line">
            <a:avLst/>
          </a:prstGeom>
          <a:ln w="190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Lige forbindelse 1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57" r:id="rId2"/>
    <p:sldLayoutId id="2147483662" r:id="rId3"/>
    <p:sldLayoutId id="2147483656" r:id="rId4"/>
    <p:sldLayoutId id="2147483655" r:id="rId5"/>
    <p:sldLayoutId id="2147483659" r:id="rId6"/>
    <p:sldLayoutId id="2147483660" r:id="rId7"/>
    <p:sldLayoutId id="2147483665" r:id="rId8"/>
    <p:sldLayoutId id="2147483663" r:id="rId9"/>
    <p:sldLayoutId id="2147483664" r:id="rId10"/>
  </p:sldLayoutIdLst>
  <p:hf sldNum="0"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890169"/>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Lst>
  <p:hf sldNum="0"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10.xml"/><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12.xml"/><Relationship Id="rId1" Type="http://schemas.openxmlformats.org/officeDocument/2006/relationships/slideLayout" Target="../slideLayouts/slideLayout10.xml"/><Relationship Id="rId4" Type="http://schemas.openxmlformats.org/officeDocument/2006/relationships/image" Target="../media/image21.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537070" y="807358"/>
            <a:ext cx="8149730" cy="1143000"/>
          </a:xfrm>
        </p:spPr>
        <p:txBody>
          <a:bodyPr/>
          <a:lstStyle/>
          <a:p>
            <a:pPr>
              <a:lnSpc>
                <a:spcPts val="8500"/>
              </a:lnSpc>
            </a:pPr>
            <a:r>
              <a:rPr lang="da-DK" sz="5900" dirty="0">
                <a:solidFill>
                  <a:schemeClr val="bg1">
                    <a:lumMod val="95000"/>
                  </a:schemeClr>
                </a:solidFill>
                <a:latin typeface="Calibri" panose="020F0502020204030204" pitchFamily="34" charset="0"/>
              </a:rPr>
              <a:t>Budget og Forventet regnskab</a:t>
            </a:r>
            <a:br>
              <a:rPr lang="da-DK" sz="5900" dirty="0">
                <a:solidFill>
                  <a:schemeClr val="bg1">
                    <a:lumMod val="95000"/>
                  </a:schemeClr>
                </a:solidFill>
                <a:latin typeface="Calibri" panose="020F0502020204030204" pitchFamily="34" charset="0"/>
              </a:rPr>
            </a:br>
            <a:r>
              <a:rPr lang="da-DK" sz="5900" dirty="0">
                <a:solidFill>
                  <a:schemeClr val="bg1">
                    <a:lumMod val="95000"/>
                  </a:schemeClr>
                </a:solidFill>
                <a:latin typeface="Calibri" panose="020F0502020204030204" pitchFamily="34" charset="0"/>
              </a:rPr>
              <a:t>Økonomi</a:t>
            </a:r>
            <a:br>
              <a:rPr lang="da-DK" sz="5900" dirty="0">
                <a:solidFill>
                  <a:schemeClr val="bg1">
                    <a:lumMod val="95000"/>
                  </a:schemeClr>
                </a:solidFill>
                <a:latin typeface="Calibri" panose="020F0502020204030204" pitchFamily="34" charset="0"/>
              </a:rPr>
            </a:br>
            <a:r>
              <a:rPr lang="da-DK" sz="5900" dirty="0">
                <a:solidFill>
                  <a:schemeClr val="bg1">
                    <a:lumMod val="95000"/>
                  </a:schemeClr>
                </a:solidFill>
                <a:latin typeface="Calibri" panose="020F0502020204030204" pitchFamily="34" charset="0"/>
              </a:rPr>
              <a:t>Midttrafik</a:t>
            </a:r>
          </a:p>
        </p:txBody>
      </p:sp>
      <p:sp>
        <p:nvSpPr>
          <p:cNvPr id="4" name="Pladsholder til dato 3"/>
          <p:cNvSpPr>
            <a:spLocks noGrp="1"/>
          </p:cNvSpPr>
          <p:nvPr>
            <p:ph type="dt" sz="half" idx="2"/>
          </p:nvPr>
        </p:nvSpPr>
        <p:spPr>
          <a:xfrm>
            <a:off x="457200" y="161533"/>
            <a:ext cx="2133600" cy="365125"/>
          </a:xfrm>
        </p:spPr>
        <p:txBody>
          <a:bodyPr/>
          <a:lstStyle/>
          <a:p>
            <a:r>
              <a:rPr lang="da-DK" dirty="0"/>
              <a:t>20 juni 2022</a:t>
            </a:r>
          </a:p>
        </p:txBody>
      </p:sp>
    </p:spTree>
    <p:extLst>
      <p:ext uri="{BB962C8B-B14F-4D97-AF65-F5344CB8AC3E}">
        <p14:creationId xmlns:p14="http://schemas.microsoft.com/office/powerpoint/2010/main" val="3174262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20-06-2022</a:t>
            </a:fld>
            <a:endParaRPr lang="da-DK" dirty="0">
              <a:solidFill>
                <a:prstClr val="black">
                  <a:tint val="75000"/>
                </a:prstClr>
              </a:solidFill>
            </a:endParaRPr>
          </a:p>
        </p:txBody>
      </p:sp>
      <p:sp>
        <p:nvSpPr>
          <p:cNvPr id="3" name="Tekstfelt 2">
            <a:extLst>
              <a:ext uri="{FF2B5EF4-FFF2-40B4-BE49-F238E27FC236}">
                <a16:creationId xmlns:a16="http://schemas.microsoft.com/office/drawing/2014/main" id="{FD65E39C-3CB9-47B5-BEC8-DD92CA897485}"/>
              </a:ext>
            </a:extLst>
          </p:cNvPr>
          <p:cNvSpPr txBox="1"/>
          <p:nvPr/>
        </p:nvSpPr>
        <p:spPr>
          <a:xfrm>
            <a:off x="1735730" y="1500268"/>
            <a:ext cx="2223686" cy="300082"/>
          </a:xfrm>
          <a:prstGeom prst="rect">
            <a:avLst/>
          </a:prstGeom>
          <a:noFill/>
        </p:spPr>
        <p:txBody>
          <a:bodyPr wrap="none" rtlCol="0">
            <a:spAutoFit/>
          </a:bodyPr>
          <a:lstStyle/>
          <a:p>
            <a:r>
              <a:rPr lang="da-DK" sz="1350" b="1" dirty="0"/>
              <a:t>Forventet regnskab 2022</a:t>
            </a:r>
          </a:p>
        </p:txBody>
      </p:sp>
      <p:sp>
        <p:nvSpPr>
          <p:cNvPr id="2" name="Tekstfelt 1">
            <a:extLst>
              <a:ext uri="{FF2B5EF4-FFF2-40B4-BE49-F238E27FC236}">
                <a16:creationId xmlns:a16="http://schemas.microsoft.com/office/drawing/2014/main" id="{78E267C0-9025-4232-8BB3-601DF950CF88}"/>
              </a:ext>
            </a:extLst>
          </p:cNvPr>
          <p:cNvSpPr txBox="1"/>
          <p:nvPr/>
        </p:nvSpPr>
        <p:spPr>
          <a:xfrm>
            <a:off x="1754101" y="1849330"/>
            <a:ext cx="5635796" cy="874085"/>
          </a:xfrm>
          <a:prstGeom prst="rect">
            <a:avLst/>
          </a:prstGeom>
          <a:noFill/>
        </p:spPr>
        <p:txBody>
          <a:bodyPr wrap="square" rtlCol="0">
            <a:spAutoFit/>
          </a:bodyPr>
          <a:lstStyle/>
          <a:p>
            <a:pPr>
              <a:lnSpc>
                <a:spcPct val="107000"/>
              </a:lnSpc>
              <a:spcAft>
                <a:spcPts val="600"/>
              </a:spcAft>
            </a:pPr>
            <a:r>
              <a:rPr lang="da-DK" sz="1200" dirty="0">
                <a:latin typeface="Calibri" panose="020F0502020204030204" pitchFamily="34" charset="0"/>
                <a:ea typeface="Calibri" panose="020F0502020204030204" pitchFamily="34" charset="0"/>
                <a:cs typeface="Times New Roman" panose="02020603050405020304" pitchFamily="18" charset="0"/>
              </a:rPr>
              <a:t>Afvigelse skyldes indeksreguleringer sfa. øgede brændstofpriser samt ændrede kørselsmønstre. Færre vogne til rådighed har medført mindre samkørsel og mere tomkørsel, da prioriteten har været at få kunderne frem til tiden, hvilket øger den gennemsnitlige turpris.</a:t>
            </a:r>
          </a:p>
        </p:txBody>
      </p:sp>
      <p:pic>
        <p:nvPicPr>
          <p:cNvPr id="8" name="Billede 7">
            <a:extLst>
              <a:ext uri="{FF2B5EF4-FFF2-40B4-BE49-F238E27FC236}">
                <a16:creationId xmlns:a16="http://schemas.microsoft.com/office/drawing/2014/main" id="{7A373FF1-8E3F-40F8-B248-6EFD312981AD}"/>
              </a:ext>
            </a:extLst>
          </p:cNvPr>
          <p:cNvPicPr>
            <a:picLocks noChangeAspect="1"/>
          </p:cNvPicPr>
          <p:nvPr/>
        </p:nvPicPr>
        <p:blipFill>
          <a:blip r:embed="rId2"/>
          <a:stretch>
            <a:fillRect/>
          </a:stretch>
        </p:blipFill>
        <p:spPr>
          <a:xfrm>
            <a:off x="1754102" y="2772250"/>
            <a:ext cx="6000226" cy="2693852"/>
          </a:xfrm>
          <a:prstGeom prst="rect">
            <a:avLst/>
          </a:prstGeom>
        </p:spPr>
      </p:pic>
    </p:spTree>
    <p:extLst>
      <p:ext uri="{BB962C8B-B14F-4D97-AF65-F5344CB8AC3E}">
        <p14:creationId xmlns:p14="http://schemas.microsoft.com/office/powerpoint/2010/main" val="495596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20-06-2022</a:t>
            </a:fld>
            <a:endParaRPr lang="da-DK" dirty="0">
              <a:solidFill>
                <a:prstClr val="black">
                  <a:tint val="75000"/>
                </a:prstClr>
              </a:solidFill>
            </a:endParaRPr>
          </a:p>
        </p:txBody>
      </p:sp>
      <p:sp>
        <p:nvSpPr>
          <p:cNvPr id="3" name="Tekstfelt 2">
            <a:extLst>
              <a:ext uri="{FF2B5EF4-FFF2-40B4-BE49-F238E27FC236}">
                <a16:creationId xmlns:a16="http://schemas.microsoft.com/office/drawing/2014/main" id="{FD65E39C-3CB9-47B5-BEC8-DD92CA897485}"/>
              </a:ext>
            </a:extLst>
          </p:cNvPr>
          <p:cNvSpPr txBox="1"/>
          <p:nvPr/>
        </p:nvSpPr>
        <p:spPr>
          <a:xfrm>
            <a:off x="1654217" y="1509577"/>
            <a:ext cx="2271776" cy="300082"/>
          </a:xfrm>
          <a:prstGeom prst="rect">
            <a:avLst/>
          </a:prstGeom>
          <a:noFill/>
        </p:spPr>
        <p:txBody>
          <a:bodyPr wrap="none" rtlCol="0">
            <a:spAutoFit/>
          </a:bodyPr>
          <a:lstStyle/>
          <a:p>
            <a:r>
              <a:rPr lang="da-DK" sz="1350" b="1" dirty="0"/>
              <a:t> Forventet regnskab 2022</a:t>
            </a:r>
          </a:p>
        </p:txBody>
      </p:sp>
      <p:sp>
        <p:nvSpPr>
          <p:cNvPr id="8" name="Tekstfelt 7">
            <a:extLst>
              <a:ext uri="{FF2B5EF4-FFF2-40B4-BE49-F238E27FC236}">
                <a16:creationId xmlns:a16="http://schemas.microsoft.com/office/drawing/2014/main" id="{4CEBB1FC-4A89-4DFF-B08D-85F12E48B91D}"/>
              </a:ext>
            </a:extLst>
          </p:cNvPr>
          <p:cNvSpPr txBox="1"/>
          <p:nvPr/>
        </p:nvSpPr>
        <p:spPr>
          <a:xfrm>
            <a:off x="1654217" y="4512753"/>
            <a:ext cx="2374368" cy="646331"/>
          </a:xfrm>
          <a:prstGeom prst="rect">
            <a:avLst/>
          </a:prstGeom>
          <a:noFill/>
        </p:spPr>
        <p:txBody>
          <a:bodyPr wrap="none" rtlCol="0">
            <a:spAutoFit/>
          </a:bodyPr>
          <a:lstStyle/>
          <a:p>
            <a:r>
              <a:rPr lang="da-DK" sz="900" b="1" dirty="0"/>
              <a:t>Administrationsbidrag per tur i 2022:</a:t>
            </a:r>
          </a:p>
          <a:p>
            <a:r>
              <a:rPr lang="da-DK" sz="900" dirty="0"/>
              <a:t>Flextur, Flextur UNG og Plustur = 28,13 kr.</a:t>
            </a:r>
          </a:p>
          <a:p>
            <a:r>
              <a:rPr lang="da-DK" sz="900" dirty="0"/>
              <a:t>Kommunal kørsel = 22,81 kr.</a:t>
            </a:r>
          </a:p>
          <a:p>
            <a:r>
              <a:rPr lang="da-DK" sz="900" dirty="0"/>
              <a:t>Special kørsel med børn = 7,95 kr.</a:t>
            </a:r>
          </a:p>
        </p:txBody>
      </p:sp>
      <p:pic>
        <p:nvPicPr>
          <p:cNvPr id="9" name="Billede 8">
            <a:extLst>
              <a:ext uri="{FF2B5EF4-FFF2-40B4-BE49-F238E27FC236}">
                <a16:creationId xmlns:a16="http://schemas.microsoft.com/office/drawing/2014/main" id="{0373C429-BCA8-4960-9AA1-C21DF3D17525}"/>
              </a:ext>
            </a:extLst>
          </p:cNvPr>
          <p:cNvPicPr>
            <a:picLocks noChangeAspect="1"/>
          </p:cNvPicPr>
          <p:nvPr/>
        </p:nvPicPr>
        <p:blipFill>
          <a:blip r:embed="rId2"/>
          <a:stretch>
            <a:fillRect/>
          </a:stretch>
        </p:blipFill>
        <p:spPr>
          <a:xfrm>
            <a:off x="1692868" y="1809010"/>
            <a:ext cx="4650581" cy="1193006"/>
          </a:xfrm>
          <a:prstGeom prst="rect">
            <a:avLst/>
          </a:prstGeom>
        </p:spPr>
      </p:pic>
      <p:pic>
        <p:nvPicPr>
          <p:cNvPr id="10" name="Billede 9">
            <a:extLst>
              <a:ext uri="{FF2B5EF4-FFF2-40B4-BE49-F238E27FC236}">
                <a16:creationId xmlns:a16="http://schemas.microsoft.com/office/drawing/2014/main" id="{8A777471-58C2-410E-9464-D002E211D2E2}"/>
              </a:ext>
            </a:extLst>
          </p:cNvPr>
          <p:cNvPicPr>
            <a:picLocks noChangeAspect="1"/>
          </p:cNvPicPr>
          <p:nvPr/>
        </p:nvPicPr>
        <p:blipFill>
          <a:blip r:embed="rId3"/>
          <a:stretch>
            <a:fillRect/>
          </a:stretch>
        </p:blipFill>
        <p:spPr>
          <a:xfrm>
            <a:off x="1692868" y="3185614"/>
            <a:ext cx="4650581" cy="1193006"/>
          </a:xfrm>
          <a:prstGeom prst="rect">
            <a:avLst/>
          </a:prstGeom>
        </p:spPr>
      </p:pic>
    </p:spTree>
    <p:extLst>
      <p:ext uri="{BB962C8B-B14F-4D97-AF65-F5344CB8AC3E}">
        <p14:creationId xmlns:p14="http://schemas.microsoft.com/office/powerpoint/2010/main" val="1058331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20-06-2022</a:t>
            </a:fld>
            <a:endParaRPr lang="da-DK" dirty="0">
              <a:solidFill>
                <a:prstClr val="black">
                  <a:tint val="75000"/>
                </a:prstClr>
              </a:solidFill>
            </a:endParaRPr>
          </a:p>
        </p:txBody>
      </p:sp>
      <p:sp>
        <p:nvSpPr>
          <p:cNvPr id="3" name="Tekstfelt 2">
            <a:extLst>
              <a:ext uri="{FF2B5EF4-FFF2-40B4-BE49-F238E27FC236}">
                <a16:creationId xmlns:a16="http://schemas.microsoft.com/office/drawing/2014/main" id="{5BB6E8DC-5FCE-406D-BB85-2BDABE66320F}"/>
              </a:ext>
            </a:extLst>
          </p:cNvPr>
          <p:cNvSpPr txBox="1"/>
          <p:nvPr/>
        </p:nvSpPr>
        <p:spPr>
          <a:xfrm>
            <a:off x="1485901" y="1396569"/>
            <a:ext cx="1790875" cy="300082"/>
          </a:xfrm>
          <a:prstGeom prst="rect">
            <a:avLst/>
          </a:prstGeom>
          <a:noFill/>
        </p:spPr>
        <p:txBody>
          <a:bodyPr wrap="none" rtlCol="0">
            <a:spAutoFit/>
          </a:bodyPr>
          <a:lstStyle/>
          <a:p>
            <a:r>
              <a:rPr lang="da-DK" sz="1350" b="1" dirty="0"/>
              <a:t>Budgetforslag 2023</a:t>
            </a:r>
          </a:p>
        </p:txBody>
      </p:sp>
      <p:sp>
        <p:nvSpPr>
          <p:cNvPr id="7" name="Tekstfelt 6">
            <a:extLst>
              <a:ext uri="{FF2B5EF4-FFF2-40B4-BE49-F238E27FC236}">
                <a16:creationId xmlns:a16="http://schemas.microsoft.com/office/drawing/2014/main" id="{2A6A6A69-E184-4DCD-8D9A-BE5DF886B989}"/>
              </a:ext>
            </a:extLst>
          </p:cNvPr>
          <p:cNvSpPr txBox="1"/>
          <p:nvPr/>
        </p:nvSpPr>
        <p:spPr>
          <a:xfrm>
            <a:off x="1485900" y="1697667"/>
            <a:ext cx="5881730" cy="461665"/>
          </a:xfrm>
          <a:prstGeom prst="rect">
            <a:avLst/>
          </a:prstGeom>
          <a:noFill/>
        </p:spPr>
        <p:txBody>
          <a:bodyPr wrap="square" rtlCol="0">
            <a:spAutoFit/>
          </a:bodyPr>
          <a:lstStyle/>
          <a:p>
            <a:r>
              <a:rPr lang="da-DK" sz="1200" dirty="0">
                <a:latin typeface="Calibri" panose="020F0502020204030204" pitchFamily="34" charset="0"/>
                <a:ea typeface="Calibri" panose="020F0502020204030204" pitchFamily="34" charset="0"/>
                <a:cs typeface="Calibri" panose="020F0502020204030204" pitchFamily="34" charset="0"/>
              </a:rPr>
              <a:t>Budgettet tager udgangspunkt i den udførte kørsel i 1. kvartal 2021 med indregning af indeksregulering og aktivitetsændringer. </a:t>
            </a:r>
            <a:endParaRPr lang="da-DK" sz="1200" dirty="0">
              <a:latin typeface="Calibri" panose="020F0502020204030204" pitchFamily="34" charset="0"/>
              <a:cs typeface="Calibri" panose="020F0502020204030204" pitchFamily="34" charset="0"/>
            </a:endParaRPr>
          </a:p>
        </p:txBody>
      </p:sp>
      <p:pic>
        <p:nvPicPr>
          <p:cNvPr id="2" name="Billede 1">
            <a:extLst>
              <a:ext uri="{FF2B5EF4-FFF2-40B4-BE49-F238E27FC236}">
                <a16:creationId xmlns:a16="http://schemas.microsoft.com/office/drawing/2014/main" id="{F5FABCBB-986E-4C4D-B7BD-94628CB895B6}"/>
              </a:ext>
            </a:extLst>
          </p:cNvPr>
          <p:cNvPicPr>
            <a:picLocks noChangeAspect="1"/>
          </p:cNvPicPr>
          <p:nvPr/>
        </p:nvPicPr>
        <p:blipFill>
          <a:blip r:embed="rId2"/>
          <a:stretch>
            <a:fillRect/>
          </a:stretch>
        </p:blipFill>
        <p:spPr>
          <a:xfrm>
            <a:off x="1485900" y="2583792"/>
            <a:ext cx="5881731" cy="2750935"/>
          </a:xfrm>
          <a:prstGeom prst="rect">
            <a:avLst/>
          </a:prstGeom>
        </p:spPr>
      </p:pic>
    </p:spTree>
    <p:extLst>
      <p:ext uri="{BB962C8B-B14F-4D97-AF65-F5344CB8AC3E}">
        <p14:creationId xmlns:p14="http://schemas.microsoft.com/office/powerpoint/2010/main" val="4274988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3A65C397-D72A-414C-AD0C-65DC647E2B89}"/>
              </a:ext>
            </a:extLst>
          </p:cNvPr>
          <p:cNvSpPr>
            <a:spLocks noGrp="1"/>
          </p:cNvSpPr>
          <p:nvPr>
            <p:ph type="dt" sz="half" idx="2"/>
          </p:nvPr>
        </p:nvSpPr>
        <p:spPr/>
        <p:txBody>
          <a:bodyPr/>
          <a:lstStyle/>
          <a:p>
            <a:fld id="{676C4716-AC9E-4AD2-BD83-0AFCC8D110CB}" type="datetime1">
              <a:rPr lang="da-DK" smtClean="0"/>
              <a:t>20-06-2022</a:t>
            </a:fld>
            <a:endParaRPr lang="da-DK" dirty="0"/>
          </a:p>
        </p:txBody>
      </p:sp>
      <p:sp>
        <p:nvSpPr>
          <p:cNvPr id="4" name="Tekstfelt 3">
            <a:extLst>
              <a:ext uri="{FF2B5EF4-FFF2-40B4-BE49-F238E27FC236}">
                <a16:creationId xmlns:a16="http://schemas.microsoft.com/office/drawing/2014/main" id="{0911559B-E713-41EA-A94D-2CDFB4610876}"/>
              </a:ext>
            </a:extLst>
          </p:cNvPr>
          <p:cNvSpPr txBox="1"/>
          <p:nvPr/>
        </p:nvSpPr>
        <p:spPr>
          <a:xfrm>
            <a:off x="1615643" y="1568956"/>
            <a:ext cx="4960398" cy="504625"/>
          </a:xfrm>
          <a:prstGeom prst="rect">
            <a:avLst/>
          </a:prstGeom>
          <a:noFill/>
        </p:spPr>
        <p:txBody>
          <a:bodyPr wrap="square" rtlCol="0">
            <a:spAutoFit/>
          </a:bodyPr>
          <a:lstStyle/>
          <a:p>
            <a:pPr algn="just">
              <a:lnSpc>
                <a:spcPct val="115000"/>
              </a:lnSpc>
              <a:spcAft>
                <a:spcPts val="750"/>
              </a:spcAft>
            </a:pPr>
            <a:r>
              <a:rPr lang="da-DK" sz="1200" dirty="0">
                <a:latin typeface="Calibri" panose="020F0502020204030204" pitchFamily="34" charset="0"/>
                <a:ea typeface="Calibri" panose="020F0502020204030204" pitchFamily="34" charset="0"/>
                <a:cs typeface="Calibri" panose="020F0502020204030204" pitchFamily="34" charset="0"/>
              </a:rPr>
              <a:t>Det forventes, at i 2023 vil kørselsniveauet være stabiliseret tilbage til ”normal” kørsel som før </a:t>
            </a:r>
            <a:r>
              <a:rPr lang="da-DK" sz="1200" dirty="0" err="1">
                <a:latin typeface="Calibri" panose="020F0502020204030204" pitchFamily="34" charset="0"/>
                <a:ea typeface="Calibri" panose="020F0502020204030204" pitchFamily="34" charset="0"/>
                <a:cs typeface="Calibri" panose="020F0502020204030204" pitchFamily="34" charset="0"/>
              </a:rPr>
              <a:t>corona</a:t>
            </a:r>
            <a:r>
              <a:rPr lang="da-DK" sz="1200" dirty="0">
                <a:latin typeface="Calibri" panose="020F0502020204030204" pitchFamily="34" charset="0"/>
                <a:ea typeface="Calibri" panose="020F0502020204030204" pitchFamily="34" charset="0"/>
                <a:cs typeface="Calibri" panose="020F0502020204030204" pitchFamily="34" charset="0"/>
              </a:rPr>
              <a:t>.</a:t>
            </a:r>
          </a:p>
        </p:txBody>
      </p:sp>
      <p:pic>
        <p:nvPicPr>
          <p:cNvPr id="3" name="Billede 2">
            <a:extLst>
              <a:ext uri="{FF2B5EF4-FFF2-40B4-BE49-F238E27FC236}">
                <a16:creationId xmlns:a16="http://schemas.microsoft.com/office/drawing/2014/main" id="{E9CB6AFE-88B3-42F4-ABA3-56FED8E15C58}"/>
              </a:ext>
            </a:extLst>
          </p:cNvPr>
          <p:cNvPicPr>
            <a:picLocks noChangeAspect="1"/>
          </p:cNvPicPr>
          <p:nvPr/>
        </p:nvPicPr>
        <p:blipFill>
          <a:blip r:embed="rId2"/>
          <a:stretch>
            <a:fillRect/>
          </a:stretch>
        </p:blipFill>
        <p:spPr>
          <a:xfrm>
            <a:off x="1615643" y="2048607"/>
            <a:ext cx="4650581" cy="1193006"/>
          </a:xfrm>
          <a:prstGeom prst="rect">
            <a:avLst/>
          </a:prstGeom>
        </p:spPr>
      </p:pic>
      <p:pic>
        <p:nvPicPr>
          <p:cNvPr id="6" name="Billede 5">
            <a:extLst>
              <a:ext uri="{FF2B5EF4-FFF2-40B4-BE49-F238E27FC236}">
                <a16:creationId xmlns:a16="http://schemas.microsoft.com/office/drawing/2014/main" id="{EB117318-10B8-477F-9D16-DB8D81F6AA89}"/>
              </a:ext>
            </a:extLst>
          </p:cNvPr>
          <p:cNvPicPr>
            <a:picLocks noChangeAspect="1"/>
          </p:cNvPicPr>
          <p:nvPr/>
        </p:nvPicPr>
        <p:blipFill>
          <a:blip r:embed="rId3"/>
          <a:stretch>
            <a:fillRect/>
          </a:stretch>
        </p:blipFill>
        <p:spPr>
          <a:xfrm>
            <a:off x="1615642" y="3342128"/>
            <a:ext cx="4650581" cy="1193006"/>
          </a:xfrm>
          <a:prstGeom prst="rect">
            <a:avLst/>
          </a:prstGeom>
        </p:spPr>
      </p:pic>
      <p:sp>
        <p:nvSpPr>
          <p:cNvPr id="7" name="Tekstfelt 6">
            <a:extLst>
              <a:ext uri="{FF2B5EF4-FFF2-40B4-BE49-F238E27FC236}">
                <a16:creationId xmlns:a16="http://schemas.microsoft.com/office/drawing/2014/main" id="{D837C0D6-69CD-4A53-AEB0-9054569918DC}"/>
              </a:ext>
            </a:extLst>
          </p:cNvPr>
          <p:cNvSpPr txBox="1"/>
          <p:nvPr/>
        </p:nvSpPr>
        <p:spPr>
          <a:xfrm>
            <a:off x="1615642" y="4588254"/>
            <a:ext cx="2374368" cy="646331"/>
          </a:xfrm>
          <a:prstGeom prst="rect">
            <a:avLst/>
          </a:prstGeom>
          <a:noFill/>
        </p:spPr>
        <p:txBody>
          <a:bodyPr wrap="none" rtlCol="0">
            <a:spAutoFit/>
          </a:bodyPr>
          <a:lstStyle/>
          <a:p>
            <a:r>
              <a:rPr lang="da-DK" sz="900" b="1" dirty="0"/>
              <a:t>Administrationsbidrag per tur i 2023:</a:t>
            </a:r>
          </a:p>
          <a:p>
            <a:r>
              <a:rPr lang="da-DK" sz="900" dirty="0"/>
              <a:t>Flextur, Flextur UNG og Plustur = 30,89 kr.</a:t>
            </a:r>
          </a:p>
          <a:p>
            <a:r>
              <a:rPr lang="da-DK" sz="900" dirty="0"/>
              <a:t>Kommunal kørsel = 24,43 kr.</a:t>
            </a:r>
          </a:p>
          <a:p>
            <a:r>
              <a:rPr lang="da-DK" sz="900" dirty="0"/>
              <a:t>Special kørsel med børn = 9,16 kr.</a:t>
            </a:r>
          </a:p>
        </p:txBody>
      </p:sp>
    </p:spTree>
    <p:extLst>
      <p:ext uri="{BB962C8B-B14F-4D97-AF65-F5344CB8AC3E}">
        <p14:creationId xmlns:p14="http://schemas.microsoft.com/office/powerpoint/2010/main" val="1606564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537070" y="1445533"/>
            <a:ext cx="8149730" cy="1143000"/>
          </a:xfrm>
        </p:spPr>
        <p:txBody>
          <a:bodyPr/>
          <a:lstStyle/>
          <a:p>
            <a:pPr>
              <a:lnSpc>
                <a:spcPts val="8500"/>
              </a:lnSpc>
            </a:pPr>
            <a:r>
              <a:rPr lang="da-DK" sz="6600" dirty="0"/>
              <a:t>Busudgifter og</a:t>
            </a:r>
            <a:br>
              <a:rPr lang="da-DK" sz="6600" dirty="0"/>
            </a:br>
            <a:r>
              <a:rPr lang="da-DK" sz="6600" dirty="0"/>
              <a:t>Indeks</a:t>
            </a:r>
          </a:p>
        </p:txBody>
      </p:sp>
      <p:sp>
        <p:nvSpPr>
          <p:cNvPr id="4" name="Pladsholder til dato 3"/>
          <p:cNvSpPr>
            <a:spLocks noGrp="1"/>
          </p:cNvSpPr>
          <p:nvPr>
            <p:ph type="dt" sz="half" idx="2"/>
          </p:nvPr>
        </p:nvSpPr>
        <p:spPr/>
        <p:txBody>
          <a:bodyPr/>
          <a:lstStyle/>
          <a:p>
            <a:fld id="{7E16085E-4CE5-4518-B2B1-ACF1345A5466}" type="datetime1">
              <a:rPr lang="da-DK" smtClean="0">
                <a:solidFill>
                  <a:prstClr val="white"/>
                </a:solidFill>
              </a:rPr>
              <a:pPr/>
              <a:t>20-06-2022</a:t>
            </a:fld>
            <a:endParaRPr lang="da-DK" dirty="0">
              <a:solidFill>
                <a:prstClr val="white"/>
              </a:solidFill>
            </a:endParaRPr>
          </a:p>
        </p:txBody>
      </p:sp>
    </p:spTree>
    <p:extLst>
      <p:ext uri="{BB962C8B-B14F-4D97-AF65-F5344CB8AC3E}">
        <p14:creationId xmlns:p14="http://schemas.microsoft.com/office/powerpoint/2010/main" val="3380591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20-06-2022</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1119188" y="1038224"/>
            <a:ext cx="7291387" cy="4695825"/>
          </a:xfrm>
          <a:prstGeom prst="rect">
            <a:avLst/>
          </a:prstGeom>
        </p:spPr>
        <p:txBody>
          <a:bodyPr/>
          <a:lstStyle/>
          <a:p>
            <a:pPr marL="0" indent="0">
              <a:buNone/>
            </a:pPr>
            <a:r>
              <a:rPr lang="da-DK" sz="1800" b="1" dirty="0"/>
              <a:t>Forventet Regnskab 2022</a:t>
            </a:r>
          </a:p>
          <a:p>
            <a:pPr marL="0" indent="0">
              <a:buNone/>
            </a:pPr>
            <a:endParaRPr lang="da-DK" sz="1800" b="1" dirty="0"/>
          </a:p>
          <a:p>
            <a:pPr marL="0" indent="0">
              <a:buNone/>
            </a:pPr>
            <a:r>
              <a:rPr lang="da-DK" sz="1800" i="1" dirty="0"/>
              <a:t>Sammenlignet med oprindeligt budget 2022</a:t>
            </a:r>
          </a:p>
          <a:p>
            <a:pPr>
              <a:buFont typeface="Arial" panose="020B0604020202020204" pitchFamily="34" charset="0"/>
              <a:buChar char="•"/>
            </a:pPr>
            <a:r>
              <a:rPr lang="da-DK" sz="1800" b="1" dirty="0"/>
              <a:t>Merudgift</a:t>
            </a:r>
            <a:r>
              <a:rPr lang="da-DK" sz="1800" dirty="0"/>
              <a:t> på i alt 126,6 mio. kr.</a:t>
            </a:r>
          </a:p>
          <a:p>
            <a:pPr>
              <a:buFont typeface="Arial" panose="020B0604020202020204" pitchFamily="34" charset="0"/>
              <a:buChar char="•"/>
            </a:pPr>
            <a:r>
              <a:rPr lang="da-DK" sz="1800" b="1" dirty="0"/>
              <a:t>Indeksregulering </a:t>
            </a:r>
            <a:r>
              <a:rPr lang="da-DK" sz="1800" dirty="0"/>
              <a:t>på 119,1 mio. kr. </a:t>
            </a:r>
          </a:p>
          <a:p>
            <a:pPr>
              <a:buFont typeface="Arial" panose="020B0604020202020204" pitchFamily="34" charset="0"/>
              <a:buChar char="•"/>
            </a:pPr>
            <a:r>
              <a:rPr lang="da-DK" sz="1800" dirty="0"/>
              <a:t>Modsatrettede, kommunespecifikke afvigelser: 7,5 mio. kr.</a:t>
            </a:r>
          </a:p>
          <a:p>
            <a:pPr>
              <a:buFont typeface="Arial" panose="020B0604020202020204" pitchFamily="34" charset="0"/>
              <a:buChar char="•"/>
            </a:pPr>
            <a:r>
              <a:rPr lang="da-DK" sz="1800" dirty="0"/>
              <a:t>Køreplantimer: forøget med knap 4.000 timer til 1.850.000. </a:t>
            </a:r>
          </a:p>
          <a:p>
            <a:pPr marL="0" indent="0">
              <a:buNone/>
            </a:pPr>
            <a:endParaRPr lang="da-DK" sz="1800" dirty="0"/>
          </a:p>
          <a:p>
            <a:pPr>
              <a:buFont typeface="Arial" panose="020B0604020202020204" pitchFamily="34" charset="0"/>
              <a:buChar char="•"/>
            </a:pPr>
            <a:r>
              <a:rPr lang="da-DK" sz="1800" dirty="0"/>
              <a:t>Konsekvenser af </a:t>
            </a:r>
            <a:r>
              <a:rPr lang="da-DK" sz="1800" b="1" dirty="0"/>
              <a:t>COVID-19</a:t>
            </a:r>
            <a:r>
              <a:rPr lang="da-DK" sz="1800" dirty="0"/>
              <a:t>: 5,2 mio. kr.</a:t>
            </a:r>
          </a:p>
          <a:p>
            <a:pPr lvl="1">
              <a:buFont typeface="Arial" panose="020B0604020202020204" pitchFamily="34" charset="0"/>
              <a:buChar char="•"/>
            </a:pPr>
            <a:r>
              <a:rPr lang="da-DK" sz="1600" dirty="0"/>
              <a:t>Merudgift til rengøring af busser og køb af værnemidler til chauffører</a:t>
            </a:r>
          </a:p>
          <a:p>
            <a:pPr lvl="1">
              <a:buFont typeface="Arial" panose="020B0604020202020204" pitchFamily="34" charset="0"/>
              <a:buChar char="•"/>
            </a:pPr>
            <a:r>
              <a:rPr lang="da-DK" sz="1600" dirty="0"/>
              <a:t>Indstillet og ekstraordinær kørsel</a:t>
            </a:r>
          </a:p>
          <a:p>
            <a:pPr lvl="1">
              <a:buFont typeface="Arial" panose="020B0604020202020204" pitchFamily="34" charset="0"/>
              <a:buChar char="•"/>
            </a:pPr>
            <a:r>
              <a:rPr lang="da-DK" sz="1600" dirty="0"/>
              <a:t>Ikke bestillerfordelt</a:t>
            </a:r>
          </a:p>
          <a:p>
            <a:pPr lvl="1">
              <a:buFont typeface="Arial" panose="020B0604020202020204" pitchFamily="34" charset="0"/>
              <a:buChar char="•"/>
            </a:pPr>
            <a:r>
              <a:rPr lang="da-DK" sz="1600" dirty="0"/>
              <a:t>Kompenseres af Staten?</a:t>
            </a:r>
          </a:p>
        </p:txBody>
      </p:sp>
    </p:spTree>
    <p:extLst>
      <p:ext uri="{BB962C8B-B14F-4D97-AF65-F5344CB8AC3E}">
        <p14:creationId xmlns:p14="http://schemas.microsoft.com/office/powerpoint/2010/main" val="3956181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20-06-2022</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1119188" y="577817"/>
            <a:ext cx="7291387" cy="4695825"/>
          </a:xfrm>
          <a:prstGeom prst="rect">
            <a:avLst/>
          </a:prstGeom>
        </p:spPr>
        <p:txBody>
          <a:bodyPr>
            <a:normAutofit/>
          </a:bodyPr>
          <a:lstStyle/>
          <a:p>
            <a:pPr marL="0" indent="0">
              <a:buNone/>
            </a:pPr>
            <a:r>
              <a:rPr lang="da-DK" sz="1800" b="1" dirty="0"/>
              <a:t>Indeks 2022 – Forventet regnskab</a:t>
            </a:r>
          </a:p>
          <a:p>
            <a:pPr marL="0" indent="0">
              <a:buNone/>
            </a:pPr>
            <a:endParaRPr lang="da-DK" sz="1600" dirty="0"/>
          </a:p>
          <a:p>
            <a:endParaRPr lang="da-DK" sz="1800" dirty="0"/>
          </a:p>
          <a:p>
            <a:endParaRPr lang="da-DK" sz="1800" dirty="0"/>
          </a:p>
          <a:p>
            <a:endParaRPr lang="da-DK" sz="1800" dirty="0"/>
          </a:p>
          <a:p>
            <a:endParaRPr lang="da-DK" sz="1800" dirty="0"/>
          </a:p>
          <a:p>
            <a:r>
              <a:rPr lang="da-DK" sz="1800" dirty="0"/>
              <a:t>Budget: </a:t>
            </a:r>
            <a:r>
              <a:rPr lang="da-DK" sz="1800" dirty="0" err="1"/>
              <a:t>TiD</a:t>
            </a:r>
            <a:r>
              <a:rPr lang="da-DK" sz="1800" dirty="0"/>
              <a:t>, maj 2021</a:t>
            </a:r>
          </a:p>
          <a:p>
            <a:r>
              <a:rPr lang="da-DK" sz="1800" dirty="0"/>
              <a:t>Forventet regnskab: </a:t>
            </a:r>
            <a:r>
              <a:rPr lang="da-DK" sz="1800" dirty="0" err="1"/>
              <a:t>TiD</a:t>
            </a:r>
            <a:r>
              <a:rPr lang="da-DK" sz="1800" dirty="0"/>
              <a:t>, maj 2022</a:t>
            </a:r>
          </a:p>
          <a:p>
            <a:endParaRPr lang="da-DK" sz="1800" dirty="0"/>
          </a:p>
          <a:p>
            <a:r>
              <a:rPr lang="da-DK" sz="1800" dirty="0"/>
              <a:t>Indekseffekt på i alt 119,1 mio. kr.</a:t>
            </a:r>
          </a:p>
          <a:p>
            <a:r>
              <a:rPr lang="da-DK" sz="1800" dirty="0"/>
              <a:t>- indekspuljer: 10,4 mio. kr.</a:t>
            </a:r>
          </a:p>
          <a:p>
            <a:r>
              <a:rPr lang="da-DK" sz="1800" dirty="0"/>
              <a:t>- tillægsbevilling: 76,2 mio. kr.</a:t>
            </a:r>
          </a:p>
          <a:p>
            <a:r>
              <a:rPr lang="da-DK" sz="1800" dirty="0"/>
              <a:t>= udækket indekseffekt: 32,6 mio. kr. </a:t>
            </a:r>
          </a:p>
          <a:p>
            <a:endParaRPr lang="da-DK" sz="1800" dirty="0"/>
          </a:p>
        </p:txBody>
      </p:sp>
      <p:pic>
        <p:nvPicPr>
          <p:cNvPr id="3" name="Billede 2">
            <a:extLst>
              <a:ext uri="{FF2B5EF4-FFF2-40B4-BE49-F238E27FC236}">
                <a16:creationId xmlns:a16="http://schemas.microsoft.com/office/drawing/2014/main" id="{681395F9-35BE-422B-892B-DA080190C0F6}"/>
              </a:ext>
            </a:extLst>
          </p:cNvPr>
          <p:cNvPicPr>
            <a:picLocks noChangeAspect="1"/>
          </p:cNvPicPr>
          <p:nvPr/>
        </p:nvPicPr>
        <p:blipFill>
          <a:blip r:embed="rId3"/>
          <a:stretch>
            <a:fillRect/>
          </a:stretch>
        </p:blipFill>
        <p:spPr>
          <a:xfrm>
            <a:off x="2381250" y="1159276"/>
            <a:ext cx="4381500" cy="1219200"/>
          </a:xfrm>
          <a:prstGeom prst="rect">
            <a:avLst/>
          </a:prstGeom>
        </p:spPr>
      </p:pic>
    </p:spTree>
    <p:extLst>
      <p:ext uri="{BB962C8B-B14F-4D97-AF65-F5344CB8AC3E}">
        <p14:creationId xmlns:p14="http://schemas.microsoft.com/office/powerpoint/2010/main" val="655263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20-06-2022</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1119188" y="577817"/>
            <a:ext cx="7291387" cy="4695825"/>
          </a:xfrm>
          <a:prstGeom prst="rect">
            <a:avLst/>
          </a:prstGeom>
        </p:spPr>
        <p:txBody>
          <a:bodyPr>
            <a:normAutofit/>
          </a:bodyPr>
          <a:lstStyle/>
          <a:p>
            <a:pPr marL="0" indent="0">
              <a:buNone/>
            </a:pPr>
            <a:r>
              <a:rPr lang="da-DK" sz="1800" b="1" dirty="0"/>
              <a:t>Indeks 2022 – skøn fra juni 2022</a:t>
            </a:r>
          </a:p>
          <a:p>
            <a:pPr marL="0" indent="0">
              <a:buNone/>
            </a:pPr>
            <a:endParaRPr lang="da-DK" sz="1600" dirty="0"/>
          </a:p>
          <a:p>
            <a:endParaRPr lang="da-DK" sz="1800" dirty="0"/>
          </a:p>
          <a:p>
            <a:endParaRPr lang="da-DK" sz="1800" dirty="0"/>
          </a:p>
          <a:p>
            <a:endParaRPr lang="da-DK" sz="1800" dirty="0"/>
          </a:p>
          <a:p>
            <a:endParaRPr lang="da-DK" sz="1800" dirty="0"/>
          </a:p>
          <a:p>
            <a:endParaRPr lang="da-DK" sz="1800" dirty="0"/>
          </a:p>
          <a:p>
            <a:r>
              <a:rPr lang="da-DK" sz="1800" dirty="0"/>
              <a:t>Indekseffekt på i alt 127,5 mio. kr.</a:t>
            </a:r>
          </a:p>
          <a:p>
            <a:r>
              <a:rPr lang="da-DK" sz="1800" dirty="0"/>
              <a:t>- indekspuljer: 10,4 mio. kr.</a:t>
            </a:r>
          </a:p>
          <a:p>
            <a:r>
              <a:rPr lang="da-DK" sz="1800" dirty="0"/>
              <a:t>- tillægsbevilling: 76,2 mio. kr.</a:t>
            </a:r>
          </a:p>
          <a:p>
            <a:r>
              <a:rPr lang="da-DK" sz="1800" dirty="0"/>
              <a:t>= udækket indekseffekt: 41 mio. kr. </a:t>
            </a:r>
          </a:p>
          <a:p>
            <a:endParaRPr lang="da-DK" sz="1800" dirty="0"/>
          </a:p>
        </p:txBody>
      </p:sp>
      <p:pic>
        <p:nvPicPr>
          <p:cNvPr id="3" name="Billede 2">
            <a:extLst>
              <a:ext uri="{FF2B5EF4-FFF2-40B4-BE49-F238E27FC236}">
                <a16:creationId xmlns:a16="http://schemas.microsoft.com/office/drawing/2014/main" id="{1823CAE1-6148-486E-8840-27DFA1401E5B}"/>
              </a:ext>
            </a:extLst>
          </p:cNvPr>
          <p:cNvPicPr>
            <a:picLocks noChangeAspect="1"/>
          </p:cNvPicPr>
          <p:nvPr/>
        </p:nvPicPr>
        <p:blipFill>
          <a:blip r:embed="rId3"/>
          <a:stretch>
            <a:fillRect/>
          </a:stretch>
        </p:blipFill>
        <p:spPr>
          <a:xfrm>
            <a:off x="1726406" y="1129406"/>
            <a:ext cx="6076950" cy="1314450"/>
          </a:xfrm>
          <a:prstGeom prst="rect">
            <a:avLst/>
          </a:prstGeom>
        </p:spPr>
      </p:pic>
    </p:spTree>
    <p:extLst>
      <p:ext uri="{BB962C8B-B14F-4D97-AF65-F5344CB8AC3E}">
        <p14:creationId xmlns:p14="http://schemas.microsoft.com/office/powerpoint/2010/main" val="18272330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20-06-2022</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1119188" y="577817"/>
            <a:ext cx="7291387" cy="4695825"/>
          </a:xfrm>
          <a:prstGeom prst="rect">
            <a:avLst/>
          </a:prstGeom>
        </p:spPr>
        <p:txBody>
          <a:bodyPr>
            <a:normAutofit/>
          </a:bodyPr>
          <a:lstStyle/>
          <a:p>
            <a:pPr marL="0" indent="0">
              <a:buNone/>
            </a:pPr>
            <a:r>
              <a:rPr lang="da-DK" sz="1800" b="1" dirty="0"/>
              <a:t>Indeks 2022 – Indeksudvikling siden budgetlægning</a:t>
            </a:r>
          </a:p>
        </p:txBody>
      </p:sp>
      <p:pic>
        <p:nvPicPr>
          <p:cNvPr id="6" name="Billede 5">
            <a:extLst>
              <a:ext uri="{FF2B5EF4-FFF2-40B4-BE49-F238E27FC236}">
                <a16:creationId xmlns:a16="http://schemas.microsoft.com/office/drawing/2014/main" id="{7CDD1D02-6993-4573-9D1E-B941949377E6}"/>
              </a:ext>
            </a:extLst>
          </p:cNvPr>
          <p:cNvPicPr>
            <a:picLocks noChangeAspect="1"/>
          </p:cNvPicPr>
          <p:nvPr/>
        </p:nvPicPr>
        <p:blipFill>
          <a:blip r:embed="rId3"/>
          <a:stretch>
            <a:fillRect/>
          </a:stretch>
        </p:blipFill>
        <p:spPr>
          <a:xfrm>
            <a:off x="1222393" y="1381494"/>
            <a:ext cx="6699214" cy="4095012"/>
          </a:xfrm>
          <a:prstGeom prst="rect">
            <a:avLst/>
          </a:prstGeom>
        </p:spPr>
      </p:pic>
    </p:spTree>
    <p:extLst>
      <p:ext uri="{BB962C8B-B14F-4D97-AF65-F5344CB8AC3E}">
        <p14:creationId xmlns:p14="http://schemas.microsoft.com/office/powerpoint/2010/main" val="3313747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20-06-2022</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1119188" y="577817"/>
            <a:ext cx="7291387" cy="4695825"/>
          </a:xfrm>
          <a:prstGeom prst="rect">
            <a:avLst/>
          </a:prstGeom>
        </p:spPr>
        <p:txBody>
          <a:bodyPr>
            <a:normAutofit/>
          </a:bodyPr>
          <a:lstStyle/>
          <a:p>
            <a:pPr marL="0" indent="0">
              <a:buNone/>
            </a:pPr>
            <a:r>
              <a:rPr lang="da-DK" sz="1800" b="1" dirty="0"/>
              <a:t>Indeks 2022 – Tillægsbevilling</a:t>
            </a:r>
          </a:p>
          <a:p>
            <a:pPr marL="0" indent="0">
              <a:buNone/>
            </a:pPr>
            <a:endParaRPr lang="da-DK" sz="1800" b="1" dirty="0"/>
          </a:p>
          <a:p>
            <a:r>
              <a:rPr lang="da-DK" sz="1800" dirty="0"/>
              <a:t>Tillægsbevilling er fastsat efter en fremskrivning af budgetgrundlaget.</a:t>
            </a:r>
          </a:p>
          <a:p>
            <a:endParaRPr lang="da-DK" sz="1800" dirty="0"/>
          </a:p>
          <a:p>
            <a:endParaRPr lang="da-DK" sz="1800" dirty="0"/>
          </a:p>
          <a:p>
            <a:endParaRPr lang="da-DK" sz="1800" dirty="0"/>
          </a:p>
          <a:p>
            <a:endParaRPr lang="da-DK" sz="1800" dirty="0"/>
          </a:p>
          <a:p>
            <a:endParaRPr lang="da-DK" sz="1800" dirty="0"/>
          </a:p>
          <a:p>
            <a:r>
              <a:rPr lang="da-DK" sz="1800" dirty="0"/>
              <a:t>Tillægsbevilling afregnes i indeværende regnskabsår. Forbrug for hver måned tilbageskrives til budgetindeks for at beregne den faktiske konsekvens.</a:t>
            </a:r>
          </a:p>
        </p:txBody>
      </p:sp>
      <p:pic>
        <p:nvPicPr>
          <p:cNvPr id="3" name="Billede 2">
            <a:extLst>
              <a:ext uri="{FF2B5EF4-FFF2-40B4-BE49-F238E27FC236}">
                <a16:creationId xmlns:a16="http://schemas.microsoft.com/office/drawing/2014/main" id="{5811CE69-F627-4FCC-8C55-803020366888}"/>
              </a:ext>
            </a:extLst>
          </p:cNvPr>
          <p:cNvPicPr>
            <a:picLocks noChangeAspect="1"/>
          </p:cNvPicPr>
          <p:nvPr/>
        </p:nvPicPr>
        <p:blipFill>
          <a:blip r:embed="rId3"/>
          <a:stretch>
            <a:fillRect/>
          </a:stretch>
        </p:blipFill>
        <p:spPr>
          <a:xfrm>
            <a:off x="3140642" y="1859565"/>
            <a:ext cx="3248478" cy="1448002"/>
          </a:xfrm>
          <a:prstGeom prst="rect">
            <a:avLst/>
          </a:prstGeom>
        </p:spPr>
      </p:pic>
      <p:pic>
        <p:nvPicPr>
          <p:cNvPr id="15" name="Billede 14">
            <a:extLst>
              <a:ext uri="{FF2B5EF4-FFF2-40B4-BE49-F238E27FC236}">
                <a16:creationId xmlns:a16="http://schemas.microsoft.com/office/drawing/2014/main" id="{14CF4E37-9D61-4FA5-9754-0FB835F9EE96}"/>
              </a:ext>
            </a:extLst>
          </p:cNvPr>
          <p:cNvPicPr>
            <a:picLocks noChangeAspect="1"/>
          </p:cNvPicPr>
          <p:nvPr/>
        </p:nvPicPr>
        <p:blipFill>
          <a:blip r:embed="rId4"/>
          <a:stretch>
            <a:fillRect/>
          </a:stretch>
        </p:blipFill>
        <p:spPr>
          <a:xfrm>
            <a:off x="3116826" y="4410094"/>
            <a:ext cx="3296110" cy="1352739"/>
          </a:xfrm>
          <a:prstGeom prst="rect">
            <a:avLst/>
          </a:prstGeom>
        </p:spPr>
      </p:pic>
    </p:spTree>
    <p:extLst>
      <p:ext uri="{BB962C8B-B14F-4D97-AF65-F5344CB8AC3E}">
        <p14:creationId xmlns:p14="http://schemas.microsoft.com/office/powerpoint/2010/main" val="3180930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Introduktion</a:t>
            </a:r>
          </a:p>
        </p:txBody>
      </p:sp>
      <p:sp>
        <p:nvSpPr>
          <p:cNvPr id="3" name="Pladsholder til dato 2"/>
          <p:cNvSpPr>
            <a:spLocks noGrp="1"/>
          </p:cNvSpPr>
          <p:nvPr>
            <p:ph type="dt" sz="half" idx="2"/>
          </p:nvPr>
        </p:nvSpPr>
        <p:spPr/>
        <p:txBody>
          <a:bodyPr/>
          <a:lstStyle/>
          <a:p>
            <a:r>
              <a:rPr lang="da-DK" dirty="0"/>
              <a:t>20-6-2022</a:t>
            </a:r>
          </a:p>
          <a:p>
            <a:endParaRPr lang="da-DK" dirty="0"/>
          </a:p>
        </p:txBody>
      </p:sp>
      <p:sp>
        <p:nvSpPr>
          <p:cNvPr id="4" name="Pladsholder til tekst 3"/>
          <p:cNvSpPr>
            <a:spLocks noGrp="1"/>
          </p:cNvSpPr>
          <p:nvPr>
            <p:ph type="body" sz="quarter" idx="19"/>
          </p:nvPr>
        </p:nvSpPr>
        <p:spPr>
          <a:xfrm>
            <a:off x="362608" y="1939159"/>
            <a:ext cx="8233706" cy="4351282"/>
          </a:xfrm>
        </p:spPr>
        <p:txBody>
          <a:bodyPr/>
          <a:lstStyle/>
          <a:p>
            <a:pPr>
              <a:buFont typeface="Arial" panose="020B0604020202020204" pitchFamily="34" charset="0"/>
              <a:buChar char="•"/>
            </a:pPr>
            <a:r>
              <a:rPr lang="da-DK" dirty="0"/>
              <a:t>Velkommen</a:t>
            </a:r>
          </a:p>
          <a:p>
            <a:pPr>
              <a:buFont typeface="Arial" panose="020B0604020202020204" pitchFamily="34" charset="0"/>
              <a:buChar char="•"/>
            </a:pPr>
            <a:r>
              <a:rPr lang="da-DK" dirty="0"/>
              <a:t>Corona status /kompensation</a:t>
            </a:r>
          </a:p>
          <a:p>
            <a:pPr>
              <a:buFont typeface="Arial" panose="020B0604020202020204" pitchFamily="34" charset="0"/>
              <a:buChar char="•"/>
            </a:pPr>
            <a:r>
              <a:rPr lang="da-DK" dirty="0"/>
              <a:t>Indeksudfordringer-uddybes</a:t>
            </a:r>
          </a:p>
          <a:p>
            <a:pPr>
              <a:buFont typeface="Arial" panose="020B0604020202020204" pitchFamily="34" charset="0"/>
              <a:buChar char="•"/>
            </a:pPr>
            <a:r>
              <a:rPr lang="da-DK" dirty="0"/>
              <a:t>Møde KKR med formand den 19/9</a:t>
            </a:r>
          </a:p>
          <a:p>
            <a:pPr>
              <a:buFont typeface="Arial" panose="020B0604020202020204" pitchFamily="34" charset="0"/>
              <a:buChar char="•"/>
            </a:pPr>
            <a:r>
              <a:rPr lang="da-DK" dirty="0"/>
              <a:t>Ekstraordinær økonomiopfølgning i september</a:t>
            </a:r>
          </a:p>
          <a:p>
            <a:pPr>
              <a:buFont typeface="Arial" panose="020B0604020202020204" pitchFamily="34" charset="0"/>
              <a:buChar char="•"/>
            </a:pPr>
            <a:r>
              <a:rPr lang="da-DK" dirty="0"/>
              <a:t>B-kontrakter</a:t>
            </a:r>
          </a:p>
          <a:p>
            <a:pPr>
              <a:buFont typeface="Arial" panose="020B0604020202020204" pitchFamily="34" charset="0"/>
              <a:buChar char="•"/>
            </a:pPr>
            <a:r>
              <a:rPr lang="da-DK" dirty="0"/>
              <a:t>Endelig afregning 2022</a:t>
            </a:r>
          </a:p>
          <a:p>
            <a:pPr>
              <a:buFont typeface="Arial" panose="020B0604020202020204" pitchFamily="34" charset="0"/>
              <a:buChar char="•"/>
            </a:pPr>
            <a:r>
              <a:rPr lang="da-DK" dirty="0"/>
              <a:t>Aconto 2023 ny mulig model</a:t>
            </a:r>
          </a:p>
          <a:p>
            <a:pPr>
              <a:buFont typeface="Arial" panose="020B0604020202020204" pitchFamily="34" charset="0"/>
              <a:buChar char="•"/>
            </a:pPr>
            <a:r>
              <a:rPr lang="da-DK" dirty="0"/>
              <a:t>Budgetprocessen</a:t>
            </a:r>
          </a:p>
          <a:p>
            <a:pPr>
              <a:buFont typeface="Arial" panose="020B0604020202020204" pitchFamily="34" charset="0"/>
              <a:buChar char="•"/>
            </a:pPr>
            <a:r>
              <a:rPr lang="da-DK" dirty="0"/>
              <a:t>Årets hjul</a:t>
            </a:r>
          </a:p>
          <a:p>
            <a:pPr>
              <a:buFont typeface="Arial" panose="020B0604020202020204" pitchFamily="34" charset="0"/>
              <a:buChar char="•"/>
            </a:pPr>
            <a:r>
              <a:rPr lang="da-DK" dirty="0"/>
              <a:t>Test BI-Flextrafik</a:t>
            </a:r>
          </a:p>
          <a:p>
            <a:pPr>
              <a:buFont typeface="Arial" panose="020B0604020202020204" pitchFamily="34" charset="0"/>
              <a:buChar char="•"/>
            </a:pPr>
            <a:endParaRPr lang="da-DK" dirty="0"/>
          </a:p>
        </p:txBody>
      </p:sp>
    </p:spTree>
    <p:extLst>
      <p:ext uri="{BB962C8B-B14F-4D97-AF65-F5344CB8AC3E}">
        <p14:creationId xmlns:p14="http://schemas.microsoft.com/office/powerpoint/2010/main" val="1724496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20-06-2022</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1119188" y="1038224"/>
            <a:ext cx="7291387" cy="4695825"/>
          </a:xfrm>
          <a:prstGeom prst="rect">
            <a:avLst/>
          </a:prstGeom>
        </p:spPr>
        <p:txBody>
          <a:bodyPr/>
          <a:lstStyle/>
          <a:p>
            <a:pPr marL="0" indent="0">
              <a:buNone/>
            </a:pPr>
            <a:r>
              <a:rPr lang="da-DK" sz="1800" b="1" dirty="0"/>
              <a:t>Budget 2023</a:t>
            </a:r>
          </a:p>
          <a:p>
            <a:pPr marL="0" indent="0">
              <a:buNone/>
            </a:pPr>
            <a:endParaRPr lang="da-DK" sz="1800" b="1" dirty="0"/>
          </a:p>
          <a:p>
            <a:pPr marL="0" indent="0">
              <a:buNone/>
            </a:pPr>
            <a:r>
              <a:rPr lang="da-DK" sz="1800" i="1" dirty="0"/>
              <a:t>Sammenlignet med oprindeligt budget 2022</a:t>
            </a:r>
          </a:p>
          <a:p>
            <a:pPr>
              <a:buFont typeface="Arial" panose="020B0604020202020204" pitchFamily="34" charset="0"/>
              <a:buChar char="•"/>
            </a:pPr>
            <a:r>
              <a:rPr lang="da-DK" sz="1800" b="1" dirty="0"/>
              <a:t>Merudgift</a:t>
            </a:r>
            <a:r>
              <a:rPr lang="da-DK" sz="1800" dirty="0"/>
              <a:t> på i alt 160,8 mio. kr.</a:t>
            </a:r>
          </a:p>
          <a:p>
            <a:pPr>
              <a:buFont typeface="Arial" panose="020B0604020202020204" pitchFamily="34" charset="0"/>
              <a:buChar char="•"/>
            </a:pPr>
            <a:r>
              <a:rPr lang="da-DK" sz="1800" b="1" dirty="0"/>
              <a:t>Indeksregulering </a:t>
            </a:r>
            <a:r>
              <a:rPr lang="da-DK" sz="1800" dirty="0"/>
              <a:t>på 167,4 mio. kr. </a:t>
            </a:r>
          </a:p>
          <a:p>
            <a:pPr>
              <a:buFont typeface="Arial" panose="020B0604020202020204" pitchFamily="34" charset="0"/>
              <a:buChar char="•"/>
            </a:pPr>
            <a:r>
              <a:rPr lang="da-DK" sz="1800" dirty="0"/>
              <a:t>Modsatrettede, kommunespecifikke afvigelser: -6,6 mio. kr.</a:t>
            </a:r>
          </a:p>
          <a:p>
            <a:pPr>
              <a:buFont typeface="Arial" panose="020B0604020202020204" pitchFamily="34" charset="0"/>
              <a:buChar char="•"/>
            </a:pPr>
            <a:r>
              <a:rPr lang="da-DK" sz="1800" dirty="0"/>
              <a:t>Køreplantimer: reduceret med knap 11.000 timer til 1.836.000. </a:t>
            </a:r>
          </a:p>
        </p:txBody>
      </p:sp>
    </p:spTree>
    <p:extLst>
      <p:ext uri="{BB962C8B-B14F-4D97-AF65-F5344CB8AC3E}">
        <p14:creationId xmlns:p14="http://schemas.microsoft.com/office/powerpoint/2010/main" val="487580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20-06-2022</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1119188" y="577817"/>
            <a:ext cx="7291387" cy="4695825"/>
          </a:xfrm>
          <a:prstGeom prst="rect">
            <a:avLst/>
          </a:prstGeom>
        </p:spPr>
        <p:txBody>
          <a:bodyPr>
            <a:normAutofit/>
          </a:bodyPr>
          <a:lstStyle/>
          <a:p>
            <a:pPr marL="0" indent="0">
              <a:buNone/>
            </a:pPr>
            <a:r>
              <a:rPr lang="da-DK" sz="1800" b="1" dirty="0"/>
              <a:t>Indeks 2023</a:t>
            </a:r>
          </a:p>
          <a:p>
            <a:pPr marL="0" indent="0">
              <a:buNone/>
            </a:pPr>
            <a:endParaRPr lang="da-DK" sz="1600" dirty="0"/>
          </a:p>
          <a:p>
            <a:endParaRPr lang="da-DK" sz="1800" dirty="0"/>
          </a:p>
          <a:p>
            <a:endParaRPr lang="da-DK" sz="1800" dirty="0"/>
          </a:p>
          <a:p>
            <a:endParaRPr lang="da-DK" sz="1800" dirty="0"/>
          </a:p>
          <a:p>
            <a:endParaRPr lang="da-DK" sz="1800" dirty="0"/>
          </a:p>
          <a:p>
            <a:r>
              <a:rPr lang="da-DK" sz="1800" dirty="0"/>
              <a:t>Budget 2022: </a:t>
            </a:r>
            <a:r>
              <a:rPr lang="da-DK" sz="1800" dirty="0" err="1"/>
              <a:t>TiD</a:t>
            </a:r>
            <a:r>
              <a:rPr lang="da-DK" sz="1800" dirty="0"/>
              <a:t>, maj 2021</a:t>
            </a:r>
          </a:p>
          <a:p>
            <a:r>
              <a:rPr lang="da-DK" sz="1800" dirty="0"/>
              <a:t>Budget 2023: </a:t>
            </a:r>
            <a:r>
              <a:rPr lang="da-DK" sz="1800" dirty="0" err="1"/>
              <a:t>TiD</a:t>
            </a:r>
            <a:r>
              <a:rPr lang="da-DK" sz="1800" dirty="0"/>
              <a:t>, maj 2022</a:t>
            </a:r>
          </a:p>
          <a:p>
            <a:endParaRPr lang="da-DK" sz="1800" dirty="0"/>
          </a:p>
          <a:p>
            <a:r>
              <a:rPr lang="da-DK" sz="1800" dirty="0"/>
              <a:t>Indekseffekt på i alt 166,6 mio. kr.</a:t>
            </a:r>
          </a:p>
          <a:p>
            <a:r>
              <a:rPr lang="da-DK" sz="1800" dirty="0"/>
              <a:t>Indekseffekt modregnet indekspuljer og tillægsbevilling: 80 mio. kr.</a:t>
            </a:r>
          </a:p>
          <a:p>
            <a:r>
              <a:rPr lang="da-DK" sz="1800" dirty="0"/>
              <a:t>Budget 2023 ændres hvis indeks stiger eller falder væsentligt.</a:t>
            </a:r>
          </a:p>
          <a:p>
            <a:r>
              <a:rPr lang="da-DK" sz="1800" dirty="0"/>
              <a:t>Option på bevilling i budget 2023 på i alt 47,2 mio. kr.</a:t>
            </a:r>
          </a:p>
        </p:txBody>
      </p:sp>
      <p:pic>
        <p:nvPicPr>
          <p:cNvPr id="3" name="Billede 2">
            <a:extLst>
              <a:ext uri="{FF2B5EF4-FFF2-40B4-BE49-F238E27FC236}">
                <a16:creationId xmlns:a16="http://schemas.microsoft.com/office/drawing/2014/main" id="{9B659F73-825B-4A94-A16C-64F7FC757D7E}"/>
              </a:ext>
            </a:extLst>
          </p:cNvPr>
          <p:cNvPicPr>
            <a:picLocks noChangeAspect="1"/>
          </p:cNvPicPr>
          <p:nvPr/>
        </p:nvPicPr>
        <p:blipFill>
          <a:blip r:embed="rId3"/>
          <a:stretch>
            <a:fillRect/>
          </a:stretch>
        </p:blipFill>
        <p:spPr>
          <a:xfrm>
            <a:off x="2381250" y="1160079"/>
            <a:ext cx="4381500" cy="990600"/>
          </a:xfrm>
          <a:prstGeom prst="rect">
            <a:avLst/>
          </a:prstGeom>
        </p:spPr>
      </p:pic>
    </p:spTree>
    <p:extLst>
      <p:ext uri="{BB962C8B-B14F-4D97-AF65-F5344CB8AC3E}">
        <p14:creationId xmlns:p14="http://schemas.microsoft.com/office/powerpoint/2010/main" val="27579596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20-06-2022</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1119188" y="560526"/>
            <a:ext cx="7291387" cy="5173524"/>
          </a:xfrm>
          <a:prstGeom prst="rect">
            <a:avLst/>
          </a:prstGeom>
        </p:spPr>
        <p:txBody>
          <a:bodyPr/>
          <a:lstStyle/>
          <a:p>
            <a:pPr marL="0" indent="0">
              <a:buNone/>
            </a:pPr>
            <a:r>
              <a:rPr lang="da-DK" sz="1800" b="1" dirty="0"/>
              <a:t>Resultat af udbud med driftsstart i 2023</a:t>
            </a:r>
          </a:p>
          <a:p>
            <a:pPr marL="0" indent="0">
              <a:buNone/>
            </a:pPr>
            <a:r>
              <a:rPr lang="da-DK" sz="1400" i="1" dirty="0"/>
              <a:t>Resultater er ekskl. eventuelle optioner og bonus til busselskaber. Konsekvenserne er ikke indregnet i budgetforslaget.</a:t>
            </a:r>
          </a:p>
          <a:p>
            <a:pPr marL="0" indent="0">
              <a:buNone/>
            </a:pPr>
            <a:endParaRPr lang="da-DK" sz="1800" b="1" dirty="0"/>
          </a:p>
          <a:p>
            <a:pPr marL="0" indent="0">
              <a:buNone/>
            </a:pPr>
            <a:r>
              <a:rPr lang="da-DK" sz="1600" u="sng" dirty="0"/>
              <a:t>61. Udbud – Horsens bybusser</a:t>
            </a:r>
          </a:p>
          <a:p>
            <a:r>
              <a:rPr lang="da-DK" sz="1600" dirty="0" err="1"/>
              <a:t>Nobina</a:t>
            </a:r>
            <a:r>
              <a:rPr lang="da-DK" sz="1600" dirty="0"/>
              <a:t> Danmark A/S overtager fra Arriva Danmark A/S</a:t>
            </a:r>
          </a:p>
          <a:p>
            <a:r>
              <a:rPr lang="da-DK" sz="1600" dirty="0"/>
              <a:t>47.500 køreplantimer og 19 el-busser (17 kontraktbusser, 2 reservebusser).</a:t>
            </a:r>
          </a:p>
          <a:p>
            <a:pPr lvl="1">
              <a:buFont typeface="Courier New" panose="02070309020205020404" pitchFamily="49" charset="0"/>
              <a:buChar char="o"/>
            </a:pPr>
            <a:r>
              <a:rPr lang="da-DK" sz="1400" dirty="0"/>
              <a:t>Reduktion på godt 9.000 køreplantimer</a:t>
            </a:r>
          </a:p>
          <a:p>
            <a:pPr lvl="1">
              <a:buFont typeface="Courier New" panose="02070309020205020404" pitchFamily="49" charset="0"/>
              <a:buChar char="o"/>
            </a:pPr>
            <a:r>
              <a:rPr lang="da-DK" sz="1400" dirty="0"/>
              <a:t>Forøgelse på 1 bus</a:t>
            </a:r>
          </a:p>
          <a:p>
            <a:r>
              <a:rPr lang="da-DK" sz="1600" dirty="0"/>
              <a:t>Forventet årlig besparelse på ca. 11 mio. kr.</a:t>
            </a:r>
          </a:p>
          <a:p>
            <a:endParaRPr lang="da-DK" sz="1600" dirty="0"/>
          </a:p>
          <a:p>
            <a:pPr marL="0" indent="0">
              <a:buNone/>
            </a:pPr>
            <a:r>
              <a:rPr lang="da-DK" sz="1600" u="sng" dirty="0"/>
              <a:t>63. Udbud, pakke 1 – Regional kørsel ml. Lemvig-Struer-Holstebro</a:t>
            </a:r>
          </a:p>
          <a:p>
            <a:r>
              <a:rPr lang="da-DK" sz="1600" dirty="0"/>
              <a:t>Holstebro Turistbusser ApS. (fortsætter)</a:t>
            </a:r>
          </a:p>
          <a:p>
            <a:r>
              <a:rPr lang="da-DK" sz="1600" dirty="0"/>
              <a:t>14.000 køreplantimer og 7 el-busser (6 kontraktbusser, 1 reservebus)</a:t>
            </a:r>
          </a:p>
          <a:p>
            <a:pPr lvl="1">
              <a:buFont typeface="Courier New" panose="02070309020205020404" pitchFamily="49" charset="0"/>
              <a:buChar char="o"/>
            </a:pPr>
            <a:r>
              <a:rPr lang="da-DK" sz="1400" dirty="0"/>
              <a:t>Reduktion på godt 800 køreplantimer</a:t>
            </a:r>
          </a:p>
          <a:p>
            <a:pPr lvl="1">
              <a:buFont typeface="Courier New" panose="02070309020205020404" pitchFamily="49" charset="0"/>
              <a:buChar char="o"/>
            </a:pPr>
            <a:r>
              <a:rPr lang="da-DK" sz="1400" dirty="0"/>
              <a:t>Forøgelse på 1 bus</a:t>
            </a:r>
          </a:p>
          <a:p>
            <a:r>
              <a:rPr lang="da-DK" sz="1600" dirty="0"/>
              <a:t>Forventet årligt merforbrug på 1,4 mio. kr.</a:t>
            </a:r>
          </a:p>
          <a:p>
            <a:pPr marL="0" indent="0">
              <a:buNone/>
            </a:pPr>
            <a:endParaRPr lang="da-DK" sz="1600" dirty="0"/>
          </a:p>
        </p:txBody>
      </p:sp>
    </p:spTree>
    <p:extLst>
      <p:ext uri="{BB962C8B-B14F-4D97-AF65-F5344CB8AC3E}">
        <p14:creationId xmlns:p14="http://schemas.microsoft.com/office/powerpoint/2010/main" val="36565539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20-06-2022</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1119188" y="560526"/>
            <a:ext cx="7291387" cy="5467412"/>
          </a:xfrm>
          <a:prstGeom prst="rect">
            <a:avLst/>
          </a:prstGeom>
        </p:spPr>
        <p:txBody>
          <a:bodyPr/>
          <a:lstStyle/>
          <a:p>
            <a:pPr marL="0" indent="0">
              <a:buNone/>
            </a:pPr>
            <a:r>
              <a:rPr lang="da-DK" sz="1800" b="1" dirty="0"/>
              <a:t>Resultat af udbud med driftsstart i 2023</a:t>
            </a:r>
          </a:p>
          <a:p>
            <a:pPr marL="0" indent="0">
              <a:buNone/>
            </a:pPr>
            <a:r>
              <a:rPr lang="da-DK" sz="1400" i="1" dirty="0"/>
              <a:t>Resultater er ekskl. eventuelle optioner og bonus til busselskaber. Konsekvenserne er ikke indregnet i budgetforslaget.</a:t>
            </a:r>
            <a:endParaRPr lang="da-DK" sz="1800" b="1" dirty="0"/>
          </a:p>
          <a:p>
            <a:endParaRPr lang="da-DK" sz="1600" dirty="0"/>
          </a:p>
          <a:p>
            <a:pPr marL="0" indent="0">
              <a:buNone/>
            </a:pPr>
            <a:r>
              <a:rPr lang="da-DK" sz="1600" u="sng" dirty="0"/>
              <a:t>63. Udbud, pakke 2 – Bybus og lokalruter i Struer Kommune</a:t>
            </a:r>
          </a:p>
          <a:p>
            <a:r>
              <a:rPr lang="da-DK" sz="1600" dirty="0"/>
              <a:t>Holstebro Turistbusser ApS. overtager fra Venø Bussen</a:t>
            </a:r>
          </a:p>
          <a:p>
            <a:r>
              <a:rPr lang="da-DK" sz="1600" dirty="0"/>
              <a:t>7.300 køreplantimer og 6 busser (5 kontraktbusser, 1 reservebus). Krav om 4 el-busser.</a:t>
            </a:r>
          </a:p>
          <a:p>
            <a:pPr lvl="1">
              <a:buFont typeface="Courier New" panose="02070309020205020404" pitchFamily="49" charset="0"/>
              <a:buChar char="o"/>
            </a:pPr>
            <a:r>
              <a:rPr lang="da-DK" sz="1400" dirty="0"/>
              <a:t>Reduktion på knap 700 køreplantimer</a:t>
            </a:r>
          </a:p>
          <a:p>
            <a:pPr lvl="1">
              <a:buFont typeface="Courier New" panose="02070309020205020404" pitchFamily="49" charset="0"/>
              <a:buChar char="o"/>
            </a:pPr>
            <a:r>
              <a:rPr lang="da-DK" sz="1400" dirty="0"/>
              <a:t>Forøgelse på 1 bus</a:t>
            </a:r>
          </a:p>
          <a:p>
            <a:r>
              <a:rPr lang="da-DK" sz="1600" dirty="0"/>
              <a:t>Forventet årligt merforbrug på 1,8 mio. kr.</a:t>
            </a:r>
          </a:p>
          <a:p>
            <a:endParaRPr lang="da-DK" sz="1600" dirty="0"/>
          </a:p>
          <a:p>
            <a:pPr marL="0" indent="0">
              <a:buNone/>
            </a:pPr>
            <a:r>
              <a:rPr lang="da-DK" sz="1600" u="sng" dirty="0"/>
              <a:t>63. Udbud, pakke 3 – Bybussen i Grenaa (Norddjurs Kommune)</a:t>
            </a:r>
          </a:p>
          <a:p>
            <a:r>
              <a:rPr lang="da-DK" sz="1600" dirty="0"/>
              <a:t>Todbjerg City A/S (fortsætter)</a:t>
            </a:r>
          </a:p>
          <a:p>
            <a:r>
              <a:rPr lang="da-DK" sz="1600" dirty="0"/>
              <a:t>3.100 køreplantimer og 1 el-bus. </a:t>
            </a:r>
          </a:p>
          <a:p>
            <a:r>
              <a:rPr lang="da-DK" sz="1600" dirty="0"/>
              <a:t>Forventet årligt merforbrug på 0,5 mio. kr.</a:t>
            </a:r>
          </a:p>
          <a:p>
            <a:pPr marL="0" indent="0">
              <a:buNone/>
            </a:pPr>
            <a:endParaRPr lang="da-DK" sz="1600" dirty="0"/>
          </a:p>
          <a:p>
            <a:endParaRPr lang="da-DK" sz="1800" dirty="0"/>
          </a:p>
        </p:txBody>
      </p:sp>
    </p:spTree>
    <p:extLst>
      <p:ext uri="{BB962C8B-B14F-4D97-AF65-F5344CB8AC3E}">
        <p14:creationId xmlns:p14="http://schemas.microsoft.com/office/powerpoint/2010/main" val="19228117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20-06-2022</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1119188" y="560526"/>
            <a:ext cx="7291387" cy="5467412"/>
          </a:xfrm>
          <a:prstGeom prst="rect">
            <a:avLst/>
          </a:prstGeom>
        </p:spPr>
        <p:txBody>
          <a:bodyPr/>
          <a:lstStyle/>
          <a:p>
            <a:pPr marL="0" indent="0">
              <a:buNone/>
            </a:pPr>
            <a:r>
              <a:rPr lang="da-DK" sz="1800" b="1" dirty="0"/>
              <a:t>Konsekvenser af økonomiske udfordringer</a:t>
            </a:r>
          </a:p>
          <a:p>
            <a:pPr marL="0" indent="0">
              <a:buNone/>
            </a:pPr>
            <a:r>
              <a:rPr lang="da-DK" sz="1400" i="1" dirty="0"/>
              <a:t>Sparekrav hvis mistede indtægter og stigende brændstofpriser skal finansieres ved reduceret drift.</a:t>
            </a:r>
          </a:p>
          <a:p>
            <a:pPr marL="0" indent="0">
              <a:buNone/>
            </a:pPr>
            <a:endParaRPr lang="da-DK" sz="1400" i="1" dirty="0"/>
          </a:p>
          <a:p>
            <a:r>
              <a:rPr lang="da-DK" sz="1600" dirty="0"/>
              <a:t>50 % selvfinansiering</a:t>
            </a:r>
          </a:p>
          <a:p>
            <a:endParaRPr lang="da-DK" sz="1600" dirty="0"/>
          </a:p>
          <a:p>
            <a:endParaRPr lang="da-DK" sz="1600" dirty="0"/>
          </a:p>
          <a:p>
            <a:endParaRPr lang="da-DK" sz="1600" dirty="0"/>
          </a:p>
          <a:p>
            <a:endParaRPr lang="da-DK" sz="1600" dirty="0"/>
          </a:p>
          <a:p>
            <a:pPr marL="0" indent="0">
              <a:buNone/>
            </a:pPr>
            <a:endParaRPr lang="da-DK" sz="1600" dirty="0"/>
          </a:p>
          <a:p>
            <a:r>
              <a:rPr lang="da-DK" sz="1600" dirty="0"/>
              <a:t>40 % selvfinansiering</a:t>
            </a:r>
          </a:p>
          <a:p>
            <a:pPr marL="0" indent="0">
              <a:buNone/>
            </a:pPr>
            <a:endParaRPr lang="da-DK" sz="1600" dirty="0"/>
          </a:p>
          <a:p>
            <a:pPr marL="0" indent="0">
              <a:buNone/>
            </a:pPr>
            <a:endParaRPr lang="da-DK" sz="1600" dirty="0"/>
          </a:p>
        </p:txBody>
      </p:sp>
      <p:pic>
        <p:nvPicPr>
          <p:cNvPr id="6" name="Billede 5">
            <a:extLst>
              <a:ext uri="{FF2B5EF4-FFF2-40B4-BE49-F238E27FC236}">
                <a16:creationId xmlns:a16="http://schemas.microsoft.com/office/drawing/2014/main" id="{AC0D9C3E-5D31-46D5-939D-3F7FB0126950}"/>
              </a:ext>
            </a:extLst>
          </p:cNvPr>
          <p:cNvPicPr>
            <a:picLocks noChangeAspect="1"/>
          </p:cNvPicPr>
          <p:nvPr/>
        </p:nvPicPr>
        <p:blipFill>
          <a:blip r:embed="rId3"/>
          <a:stretch>
            <a:fillRect/>
          </a:stretch>
        </p:blipFill>
        <p:spPr>
          <a:xfrm>
            <a:off x="2114550" y="1956093"/>
            <a:ext cx="4914900" cy="1152525"/>
          </a:xfrm>
          <a:prstGeom prst="rect">
            <a:avLst/>
          </a:prstGeom>
        </p:spPr>
      </p:pic>
      <p:pic>
        <p:nvPicPr>
          <p:cNvPr id="8" name="Billede 7">
            <a:extLst>
              <a:ext uri="{FF2B5EF4-FFF2-40B4-BE49-F238E27FC236}">
                <a16:creationId xmlns:a16="http://schemas.microsoft.com/office/drawing/2014/main" id="{F6FDA085-D42C-4EAD-82C1-B081A78AD158}"/>
              </a:ext>
            </a:extLst>
          </p:cNvPr>
          <p:cNvPicPr>
            <a:picLocks noChangeAspect="1"/>
          </p:cNvPicPr>
          <p:nvPr/>
        </p:nvPicPr>
        <p:blipFill>
          <a:blip r:embed="rId4"/>
          <a:stretch>
            <a:fillRect/>
          </a:stretch>
        </p:blipFill>
        <p:spPr>
          <a:xfrm>
            <a:off x="2114550" y="3749383"/>
            <a:ext cx="4914900" cy="1152525"/>
          </a:xfrm>
          <a:prstGeom prst="rect">
            <a:avLst/>
          </a:prstGeom>
        </p:spPr>
      </p:pic>
    </p:spTree>
    <p:extLst>
      <p:ext uri="{BB962C8B-B14F-4D97-AF65-F5344CB8AC3E}">
        <p14:creationId xmlns:p14="http://schemas.microsoft.com/office/powerpoint/2010/main" val="24544842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51320" y="1677314"/>
            <a:ext cx="8149730" cy="1143000"/>
          </a:xfrm>
        </p:spPr>
        <p:txBody>
          <a:bodyPr/>
          <a:lstStyle/>
          <a:p>
            <a:pPr algn="ctr">
              <a:lnSpc>
                <a:spcPts val="8500"/>
              </a:lnSpc>
            </a:pPr>
            <a:r>
              <a:rPr lang="da-DK" sz="8500" dirty="0"/>
              <a:t>Indtægter</a:t>
            </a:r>
            <a:br>
              <a:rPr lang="da-DK" sz="8500" dirty="0"/>
            </a:br>
            <a:r>
              <a:rPr lang="da-DK" sz="8500" dirty="0">
                <a:solidFill>
                  <a:schemeClr val="accent4"/>
                </a:solidFill>
              </a:rPr>
              <a:t>	</a:t>
            </a:r>
          </a:p>
        </p:txBody>
      </p:sp>
      <p:sp>
        <p:nvSpPr>
          <p:cNvPr id="4" name="Pladsholder til dato 3"/>
          <p:cNvSpPr>
            <a:spLocks noGrp="1"/>
          </p:cNvSpPr>
          <p:nvPr>
            <p:ph type="dt" sz="half" idx="2"/>
          </p:nvPr>
        </p:nvSpPr>
        <p:spPr/>
        <p:txBody>
          <a:bodyPr/>
          <a:lstStyle/>
          <a:p>
            <a:fld id="{7E16085E-4CE5-4518-B2B1-ACF1345A5466}" type="datetime1">
              <a:rPr lang="da-DK" smtClean="0">
                <a:solidFill>
                  <a:prstClr val="white"/>
                </a:solidFill>
              </a:rPr>
              <a:pPr/>
              <a:t>20-06-2022</a:t>
            </a:fld>
            <a:endParaRPr lang="da-DK" dirty="0">
              <a:solidFill>
                <a:prstClr val="white"/>
              </a:solidFill>
            </a:endParaRPr>
          </a:p>
        </p:txBody>
      </p:sp>
    </p:spTree>
    <p:extLst>
      <p:ext uri="{BB962C8B-B14F-4D97-AF65-F5344CB8AC3E}">
        <p14:creationId xmlns:p14="http://schemas.microsoft.com/office/powerpoint/2010/main" val="14326956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20-06-2022</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628650" y="790114"/>
            <a:ext cx="7781925" cy="461637"/>
          </a:xfrm>
          <a:prstGeom prst="rect">
            <a:avLst/>
          </a:prstGeom>
        </p:spPr>
        <p:txBody>
          <a:bodyPr/>
          <a:lstStyle/>
          <a:p>
            <a:pPr marL="0" indent="0">
              <a:buNone/>
            </a:pPr>
            <a:r>
              <a:rPr lang="da-DK" sz="1600" b="1" dirty="0"/>
              <a:t>Forventet </a:t>
            </a:r>
            <a:r>
              <a:rPr lang="da-DK" sz="1800" b="1" dirty="0"/>
              <a:t>regnskab</a:t>
            </a:r>
            <a:r>
              <a:rPr lang="da-DK" sz="1600" b="1" dirty="0"/>
              <a:t> 2022</a:t>
            </a:r>
          </a:p>
        </p:txBody>
      </p:sp>
      <p:sp>
        <p:nvSpPr>
          <p:cNvPr id="5" name="Tekstfelt 4">
            <a:extLst>
              <a:ext uri="{FF2B5EF4-FFF2-40B4-BE49-F238E27FC236}">
                <a16:creationId xmlns:a16="http://schemas.microsoft.com/office/drawing/2014/main" id="{787B3DE2-35F8-4AB2-9E7A-F9D61F6ED630}"/>
              </a:ext>
            </a:extLst>
          </p:cNvPr>
          <p:cNvSpPr txBox="1"/>
          <p:nvPr/>
        </p:nvSpPr>
        <p:spPr>
          <a:xfrm>
            <a:off x="4114800" y="2974019"/>
            <a:ext cx="914400" cy="914400"/>
          </a:xfrm>
          <a:prstGeom prst="rect">
            <a:avLst/>
          </a:prstGeom>
          <a:noFill/>
        </p:spPr>
        <p:txBody>
          <a:bodyPr wrap="square" rtlCol="0">
            <a:spAutoFit/>
          </a:bodyPr>
          <a:lstStyle/>
          <a:p>
            <a:endParaRPr lang="da-DK" dirty="0"/>
          </a:p>
        </p:txBody>
      </p:sp>
      <p:sp>
        <p:nvSpPr>
          <p:cNvPr id="6" name="Tekstfelt 5">
            <a:extLst>
              <a:ext uri="{FF2B5EF4-FFF2-40B4-BE49-F238E27FC236}">
                <a16:creationId xmlns:a16="http://schemas.microsoft.com/office/drawing/2014/main" id="{93ADB325-5B4D-4584-8D8E-F6DCFA66F986}"/>
              </a:ext>
            </a:extLst>
          </p:cNvPr>
          <p:cNvSpPr txBox="1"/>
          <p:nvPr/>
        </p:nvSpPr>
        <p:spPr>
          <a:xfrm>
            <a:off x="628650" y="1251751"/>
            <a:ext cx="7781924" cy="584775"/>
          </a:xfrm>
          <a:prstGeom prst="rect">
            <a:avLst/>
          </a:prstGeom>
          <a:noFill/>
        </p:spPr>
        <p:txBody>
          <a:bodyPr wrap="square" rtlCol="0">
            <a:spAutoFit/>
          </a:bodyPr>
          <a:lstStyle/>
          <a:p>
            <a:r>
              <a:rPr lang="da-DK" sz="1600" b="1" dirty="0"/>
              <a:t>Kommunerne og regionen vil kun blive kompenseret for </a:t>
            </a:r>
            <a:r>
              <a:rPr lang="da-DK" sz="1600" b="1" dirty="0" err="1"/>
              <a:t>mindreindtægter</a:t>
            </a:r>
            <a:r>
              <a:rPr lang="da-DK" sz="1600" b="1" dirty="0"/>
              <a:t> i januar og februar 2022.</a:t>
            </a:r>
          </a:p>
        </p:txBody>
      </p:sp>
      <p:pic>
        <p:nvPicPr>
          <p:cNvPr id="3" name="Billede 2">
            <a:extLst>
              <a:ext uri="{FF2B5EF4-FFF2-40B4-BE49-F238E27FC236}">
                <a16:creationId xmlns:a16="http://schemas.microsoft.com/office/drawing/2014/main" id="{653CA502-F8C8-4333-AC06-CD3A02D131C6}"/>
              </a:ext>
            </a:extLst>
          </p:cNvPr>
          <p:cNvPicPr>
            <a:picLocks noChangeAspect="1"/>
          </p:cNvPicPr>
          <p:nvPr/>
        </p:nvPicPr>
        <p:blipFill>
          <a:blip r:embed="rId2"/>
          <a:stretch>
            <a:fillRect/>
          </a:stretch>
        </p:blipFill>
        <p:spPr>
          <a:xfrm>
            <a:off x="681038" y="2012654"/>
            <a:ext cx="7781924" cy="3751530"/>
          </a:xfrm>
          <a:prstGeom prst="rect">
            <a:avLst/>
          </a:prstGeom>
        </p:spPr>
      </p:pic>
    </p:spTree>
    <p:extLst>
      <p:ext uri="{BB962C8B-B14F-4D97-AF65-F5344CB8AC3E}">
        <p14:creationId xmlns:p14="http://schemas.microsoft.com/office/powerpoint/2010/main" val="23989901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20-06-2022</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628650" y="1296140"/>
            <a:ext cx="7781925" cy="727595"/>
          </a:xfrm>
          <a:prstGeom prst="rect">
            <a:avLst/>
          </a:prstGeom>
        </p:spPr>
        <p:txBody>
          <a:bodyPr/>
          <a:lstStyle/>
          <a:p>
            <a:pPr marL="0" indent="0">
              <a:buNone/>
            </a:pPr>
            <a:endParaRPr lang="da-DK" sz="1600" b="1" dirty="0"/>
          </a:p>
          <a:p>
            <a:pPr marL="0" indent="0">
              <a:buNone/>
            </a:pPr>
            <a:endParaRPr lang="da-DK" sz="1800" b="1" dirty="0"/>
          </a:p>
          <a:p>
            <a:pPr marL="0" indent="0">
              <a:buNone/>
            </a:pPr>
            <a:r>
              <a:rPr lang="da-DK" sz="1800" i="1" dirty="0"/>
              <a:t>Sammenlignet med oprindeligt budget 2022</a:t>
            </a:r>
          </a:p>
          <a:p>
            <a:pPr>
              <a:buFont typeface="Arial" panose="020B0604020202020204" pitchFamily="34" charset="0"/>
              <a:buChar char="•"/>
            </a:pPr>
            <a:r>
              <a:rPr lang="da-DK" sz="1800" b="1" dirty="0" err="1"/>
              <a:t>Mindreindtægt</a:t>
            </a:r>
            <a:r>
              <a:rPr lang="da-DK" sz="1800" dirty="0"/>
              <a:t> på i alt 88,4 mio. kr.</a:t>
            </a:r>
          </a:p>
          <a:p>
            <a:pPr>
              <a:buFont typeface="Arial" panose="020B0604020202020204" pitchFamily="34" charset="0"/>
              <a:buChar char="•"/>
            </a:pPr>
            <a:r>
              <a:rPr lang="da-DK" sz="1800" b="1" dirty="0"/>
              <a:t>Kompensation </a:t>
            </a:r>
            <a:r>
              <a:rPr lang="da-DK" sz="1800" dirty="0"/>
              <a:t>på 33,1 mio. kr.</a:t>
            </a:r>
          </a:p>
          <a:p>
            <a:pPr lvl="1">
              <a:buFont typeface="Arial" panose="020B0604020202020204" pitchFamily="34" charset="0"/>
              <a:buChar char="•"/>
            </a:pPr>
            <a:r>
              <a:rPr lang="da-DK" sz="1400" dirty="0"/>
              <a:t>Kun kompensation for januar og februar 2022</a:t>
            </a:r>
          </a:p>
          <a:p>
            <a:pPr>
              <a:buFont typeface="Arial" panose="020B0604020202020204" pitchFamily="34" charset="0"/>
              <a:buChar char="•"/>
            </a:pPr>
            <a:r>
              <a:rPr lang="da-DK" sz="1800" dirty="0"/>
              <a:t>Forventede manglende indtægter: 55,3 mio. kr.</a:t>
            </a:r>
          </a:p>
          <a:p>
            <a:pPr lvl="1">
              <a:buFont typeface="Arial" panose="020B0604020202020204" pitchFamily="34" charset="0"/>
              <a:buChar char="•"/>
            </a:pPr>
            <a:endParaRPr lang="da-DK" sz="1600" dirty="0"/>
          </a:p>
          <a:p>
            <a:pPr marL="0" indent="0">
              <a:buNone/>
            </a:pPr>
            <a:endParaRPr lang="da-DK" b="1" dirty="0"/>
          </a:p>
        </p:txBody>
      </p:sp>
      <p:sp>
        <p:nvSpPr>
          <p:cNvPr id="3" name="Tekstfelt 2">
            <a:extLst>
              <a:ext uri="{FF2B5EF4-FFF2-40B4-BE49-F238E27FC236}">
                <a16:creationId xmlns:a16="http://schemas.microsoft.com/office/drawing/2014/main" id="{6AA4C6A4-CA7D-4B1D-9DAD-89DA5235BA9E}"/>
              </a:ext>
            </a:extLst>
          </p:cNvPr>
          <p:cNvSpPr txBox="1"/>
          <p:nvPr/>
        </p:nvSpPr>
        <p:spPr>
          <a:xfrm>
            <a:off x="628650" y="852256"/>
            <a:ext cx="3943350" cy="369332"/>
          </a:xfrm>
          <a:prstGeom prst="rect">
            <a:avLst/>
          </a:prstGeom>
          <a:noFill/>
        </p:spPr>
        <p:txBody>
          <a:bodyPr wrap="square" rtlCol="0">
            <a:spAutoFit/>
          </a:bodyPr>
          <a:lstStyle/>
          <a:p>
            <a:r>
              <a:rPr lang="da-DK" b="1" dirty="0"/>
              <a:t>Forventet regnskab 2022</a:t>
            </a:r>
          </a:p>
        </p:txBody>
      </p:sp>
    </p:spTree>
    <p:extLst>
      <p:ext uri="{BB962C8B-B14F-4D97-AF65-F5344CB8AC3E}">
        <p14:creationId xmlns:p14="http://schemas.microsoft.com/office/powerpoint/2010/main" val="42623513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20-06-2022</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628650" y="1296140"/>
            <a:ext cx="7781925" cy="727595"/>
          </a:xfrm>
          <a:prstGeom prst="rect">
            <a:avLst/>
          </a:prstGeom>
        </p:spPr>
        <p:txBody>
          <a:bodyPr/>
          <a:lstStyle/>
          <a:p>
            <a:pPr marL="0" indent="0">
              <a:buNone/>
            </a:pPr>
            <a:endParaRPr lang="da-DK" sz="1600" b="1" dirty="0"/>
          </a:p>
          <a:p>
            <a:pPr marL="0" indent="0">
              <a:buNone/>
            </a:pPr>
            <a:endParaRPr lang="da-DK" sz="1800" b="1" dirty="0"/>
          </a:p>
          <a:p>
            <a:pPr marL="0" indent="0">
              <a:buNone/>
            </a:pPr>
            <a:endParaRPr lang="da-DK" sz="1800" dirty="0"/>
          </a:p>
          <a:p>
            <a:pPr lvl="1">
              <a:buFont typeface="Arial" panose="020B0604020202020204" pitchFamily="34" charset="0"/>
              <a:buChar char="•"/>
            </a:pPr>
            <a:endParaRPr lang="da-DK" sz="1600" dirty="0"/>
          </a:p>
          <a:p>
            <a:pPr marL="0" indent="0">
              <a:buNone/>
            </a:pPr>
            <a:endParaRPr lang="da-DK" b="1" dirty="0"/>
          </a:p>
        </p:txBody>
      </p:sp>
      <p:sp>
        <p:nvSpPr>
          <p:cNvPr id="3" name="Tekstfelt 2">
            <a:extLst>
              <a:ext uri="{FF2B5EF4-FFF2-40B4-BE49-F238E27FC236}">
                <a16:creationId xmlns:a16="http://schemas.microsoft.com/office/drawing/2014/main" id="{6AA4C6A4-CA7D-4B1D-9DAD-89DA5235BA9E}"/>
              </a:ext>
            </a:extLst>
          </p:cNvPr>
          <p:cNvSpPr txBox="1"/>
          <p:nvPr/>
        </p:nvSpPr>
        <p:spPr>
          <a:xfrm>
            <a:off x="619124" y="852256"/>
            <a:ext cx="6163415" cy="923330"/>
          </a:xfrm>
          <a:prstGeom prst="rect">
            <a:avLst/>
          </a:prstGeom>
          <a:noFill/>
        </p:spPr>
        <p:txBody>
          <a:bodyPr wrap="square" rtlCol="0">
            <a:spAutoFit/>
          </a:bodyPr>
          <a:lstStyle/>
          <a:p>
            <a:r>
              <a:rPr lang="da-DK" b="1" dirty="0"/>
              <a:t>Forventet regnskab 2022</a:t>
            </a:r>
          </a:p>
          <a:p>
            <a:endParaRPr lang="da-DK" b="1" dirty="0"/>
          </a:p>
          <a:p>
            <a:r>
              <a:rPr lang="da-DK" dirty="0"/>
              <a:t>Effekt af kompensation for januar og februar</a:t>
            </a:r>
          </a:p>
        </p:txBody>
      </p:sp>
      <p:pic>
        <p:nvPicPr>
          <p:cNvPr id="14" name="Billede 13">
            <a:extLst>
              <a:ext uri="{FF2B5EF4-FFF2-40B4-BE49-F238E27FC236}">
                <a16:creationId xmlns:a16="http://schemas.microsoft.com/office/drawing/2014/main" id="{C35C5E89-8D66-437A-8C0C-197AEBD93FAB}"/>
              </a:ext>
            </a:extLst>
          </p:cNvPr>
          <p:cNvPicPr>
            <a:picLocks noChangeAspect="1"/>
          </p:cNvPicPr>
          <p:nvPr/>
        </p:nvPicPr>
        <p:blipFill>
          <a:blip r:embed="rId2"/>
          <a:stretch>
            <a:fillRect/>
          </a:stretch>
        </p:blipFill>
        <p:spPr>
          <a:xfrm>
            <a:off x="1685925" y="2023735"/>
            <a:ext cx="5772150" cy="4086225"/>
          </a:xfrm>
          <a:prstGeom prst="rect">
            <a:avLst/>
          </a:prstGeom>
        </p:spPr>
      </p:pic>
    </p:spTree>
    <p:extLst>
      <p:ext uri="{BB962C8B-B14F-4D97-AF65-F5344CB8AC3E}">
        <p14:creationId xmlns:p14="http://schemas.microsoft.com/office/powerpoint/2010/main" val="15676115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20-06-2022</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628650" y="790114"/>
            <a:ext cx="7781925" cy="461637"/>
          </a:xfrm>
          <a:prstGeom prst="rect">
            <a:avLst/>
          </a:prstGeom>
        </p:spPr>
        <p:txBody>
          <a:bodyPr/>
          <a:lstStyle/>
          <a:p>
            <a:pPr marL="0" indent="0">
              <a:buNone/>
            </a:pPr>
            <a:r>
              <a:rPr lang="da-DK" sz="1600" b="1" dirty="0"/>
              <a:t>Budget 2023</a:t>
            </a:r>
          </a:p>
        </p:txBody>
      </p:sp>
      <p:sp>
        <p:nvSpPr>
          <p:cNvPr id="5" name="Tekstfelt 4">
            <a:extLst>
              <a:ext uri="{FF2B5EF4-FFF2-40B4-BE49-F238E27FC236}">
                <a16:creationId xmlns:a16="http://schemas.microsoft.com/office/drawing/2014/main" id="{787B3DE2-35F8-4AB2-9E7A-F9D61F6ED630}"/>
              </a:ext>
            </a:extLst>
          </p:cNvPr>
          <p:cNvSpPr txBox="1"/>
          <p:nvPr/>
        </p:nvSpPr>
        <p:spPr>
          <a:xfrm>
            <a:off x="4114800" y="2974019"/>
            <a:ext cx="914400" cy="914400"/>
          </a:xfrm>
          <a:prstGeom prst="rect">
            <a:avLst/>
          </a:prstGeom>
          <a:noFill/>
        </p:spPr>
        <p:txBody>
          <a:bodyPr wrap="square" rtlCol="0">
            <a:spAutoFit/>
          </a:bodyPr>
          <a:lstStyle/>
          <a:p>
            <a:endParaRPr lang="da-DK" dirty="0"/>
          </a:p>
        </p:txBody>
      </p:sp>
      <p:sp>
        <p:nvSpPr>
          <p:cNvPr id="6" name="Tekstfelt 5">
            <a:extLst>
              <a:ext uri="{FF2B5EF4-FFF2-40B4-BE49-F238E27FC236}">
                <a16:creationId xmlns:a16="http://schemas.microsoft.com/office/drawing/2014/main" id="{93ADB325-5B4D-4584-8D8E-F6DCFA66F986}"/>
              </a:ext>
            </a:extLst>
          </p:cNvPr>
          <p:cNvSpPr txBox="1"/>
          <p:nvPr/>
        </p:nvSpPr>
        <p:spPr>
          <a:xfrm>
            <a:off x="628650" y="1251751"/>
            <a:ext cx="7781924" cy="954107"/>
          </a:xfrm>
          <a:prstGeom prst="rect">
            <a:avLst/>
          </a:prstGeom>
          <a:noFill/>
        </p:spPr>
        <p:txBody>
          <a:bodyPr wrap="square" rtlCol="0">
            <a:spAutoFit/>
          </a:bodyPr>
          <a:lstStyle/>
          <a:p>
            <a:r>
              <a:rPr lang="da-DK" sz="1400" b="1" dirty="0"/>
              <a:t>Der forventes ikke kompensation i 2023</a:t>
            </a:r>
          </a:p>
          <a:p>
            <a:endParaRPr lang="da-DK" sz="1400" b="1" dirty="0"/>
          </a:p>
          <a:p>
            <a:r>
              <a:rPr lang="da-DK" sz="1400" b="1" dirty="0"/>
              <a:t>Der er budgetteret med en indtægtsnedgang på 8 % på grund af langtidseffekter af </a:t>
            </a:r>
            <a:br>
              <a:rPr lang="da-DK" sz="1400" b="1" dirty="0"/>
            </a:br>
            <a:r>
              <a:rPr lang="da-DK" sz="1400" b="1" dirty="0"/>
              <a:t>covid-19, samt en takststigning på 4,9 % (effektivt 4 %)</a:t>
            </a:r>
            <a:endParaRPr lang="da-DK" sz="1400" b="1" dirty="0">
              <a:solidFill>
                <a:srgbClr val="FF0000"/>
              </a:solidFill>
            </a:endParaRPr>
          </a:p>
        </p:txBody>
      </p:sp>
      <p:pic>
        <p:nvPicPr>
          <p:cNvPr id="7" name="Billede 6">
            <a:extLst>
              <a:ext uri="{FF2B5EF4-FFF2-40B4-BE49-F238E27FC236}">
                <a16:creationId xmlns:a16="http://schemas.microsoft.com/office/drawing/2014/main" id="{E34D63D2-D7D9-4F53-9800-766D3AC62B78}"/>
              </a:ext>
            </a:extLst>
          </p:cNvPr>
          <p:cNvPicPr>
            <a:picLocks noChangeAspect="1"/>
          </p:cNvPicPr>
          <p:nvPr/>
        </p:nvPicPr>
        <p:blipFill>
          <a:blip r:embed="rId2"/>
          <a:stretch>
            <a:fillRect/>
          </a:stretch>
        </p:blipFill>
        <p:spPr>
          <a:xfrm>
            <a:off x="552807" y="2345691"/>
            <a:ext cx="7933610" cy="3260558"/>
          </a:xfrm>
          <a:prstGeom prst="rect">
            <a:avLst/>
          </a:prstGeom>
        </p:spPr>
      </p:pic>
    </p:spTree>
    <p:extLst>
      <p:ext uri="{BB962C8B-B14F-4D97-AF65-F5344CB8AC3E}">
        <p14:creationId xmlns:p14="http://schemas.microsoft.com/office/powerpoint/2010/main" val="1816277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2"/>
          </p:nvPr>
        </p:nvSpPr>
        <p:spPr/>
        <p:txBody>
          <a:bodyPr/>
          <a:lstStyle/>
          <a:p>
            <a:fld id="{9F25859E-E212-4D14-8BD2-0F41F1EF8564}" type="datetime1">
              <a:rPr lang="da-DK" smtClean="0"/>
              <a:t>20-06-2022</a:t>
            </a:fld>
            <a:endParaRPr lang="da-DK" dirty="0"/>
          </a:p>
        </p:txBody>
      </p:sp>
      <p:sp>
        <p:nvSpPr>
          <p:cNvPr id="4" name="Titel 1">
            <a:extLst>
              <a:ext uri="{FF2B5EF4-FFF2-40B4-BE49-F238E27FC236}">
                <a16:creationId xmlns:a16="http://schemas.microsoft.com/office/drawing/2014/main" id="{B60A79B6-3B30-4E99-B1C7-8F6A5A0B9FF2}"/>
              </a:ext>
            </a:extLst>
          </p:cNvPr>
          <p:cNvSpPr txBox="1">
            <a:spLocks/>
          </p:cNvSpPr>
          <p:nvPr/>
        </p:nvSpPr>
        <p:spPr>
          <a:xfrm>
            <a:off x="457200" y="560525"/>
            <a:ext cx="8024813" cy="1006704"/>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da-DK" sz="2400" b="1" dirty="0">
                <a:solidFill>
                  <a:schemeClr val="accent5"/>
                </a:solidFill>
              </a:rPr>
              <a:t>Årets hjul 2022 - Økonomi</a:t>
            </a:r>
          </a:p>
        </p:txBody>
      </p:sp>
      <p:pic>
        <p:nvPicPr>
          <p:cNvPr id="11" name="Billede 10">
            <a:extLst>
              <a:ext uri="{FF2B5EF4-FFF2-40B4-BE49-F238E27FC236}">
                <a16:creationId xmlns:a16="http://schemas.microsoft.com/office/drawing/2014/main" id="{474F5588-7B48-4398-930D-C1CBA31C6DE0}"/>
              </a:ext>
            </a:extLst>
          </p:cNvPr>
          <p:cNvPicPr>
            <a:picLocks noChangeAspect="1"/>
          </p:cNvPicPr>
          <p:nvPr/>
        </p:nvPicPr>
        <p:blipFill>
          <a:blip r:embed="rId2"/>
          <a:stretch>
            <a:fillRect/>
          </a:stretch>
        </p:blipFill>
        <p:spPr>
          <a:xfrm>
            <a:off x="839993" y="1497650"/>
            <a:ext cx="7464014" cy="3862700"/>
          </a:xfrm>
          <a:prstGeom prst="rect">
            <a:avLst/>
          </a:prstGeom>
        </p:spPr>
      </p:pic>
    </p:spTree>
    <p:extLst>
      <p:ext uri="{BB962C8B-B14F-4D97-AF65-F5344CB8AC3E}">
        <p14:creationId xmlns:p14="http://schemas.microsoft.com/office/powerpoint/2010/main" val="34367607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20-06-2022</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457200" y="639192"/>
            <a:ext cx="7781925" cy="1145219"/>
          </a:xfrm>
          <a:prstGeom prst="rect">
            <a:avLst/>
          </a:prstGeom>
        </p:spPr>
        <p:txBody>
          <a:bodyPr/>
          <a:lstStyle/>
          <a:p>
            <a:pPr marL="0" indent="0">
              <a:buNone/>
            </a:pPr>
            <a:r>
              <a:rPr lang="da-DK" sz="1800" b="1" dirty="0"/>
              <a:t>Budget 2023 – indtægtsdeling</a:t>
            </a:r>
          </a:p>
          <a:p>
            <a:pPr marL="0" indent="0">
              <a:buNone/>
            </a:pPr>
            <a:endParaRPr lang="da-DK" sz="1600" b="1" dirty="0"/>
          </a:p>
          <a:p>
            <a:pPr marL="0" indent="0">
              <a:buNone/>
            </a:pPr>
            <a:r>
              <a:rPr lang="da-DK" sz="1600" b="1" dirty="0"/>
              <a:t>Indtægtsdeling implementeret med 75% ud fra fordeling af indtægter i 2022 (procentfordeling).</a:t>
            </a:r>
          </a:p>
        </p:txBody>
      </p:sp>
      <p:pic>
        <p:nvPicPr>
          <p:cNvPr id="12" name="Billede 11">
            <a:extLst>
              <a:ext uri="{FF2B5EF4-FFF2-40B4-BE49-F238E27FC236}">
                <a16:creationId xmlns:a16="http://schemas.microsoft.com/office/drawing/2014/main" id="{A9969239-4EE8-4949-865B-5F9686781F20}"/>
              </a:ext>
            </a:extLst>
          </p:cNvPr>
          <p:cNvPicPr>
            <a:picLocks noChangeAspect="1"/>
          </p:cNvPicPr>
          <p:nvPr/>
        </p:nvPicPr>
        <p:blipFill>
          <a:blip r:embed="rId2"/>
          <a:stretch>
            <a:fillRect/>
          </a:stretch>
        </p:blipFill>
        <p:spPr>
          <a:xfrm>
            <a:off x="1095375" y="1863078"/>
            <a:ext cx="6953250" cy="4248150"/>
          </a:xfrm>
          <a:prstGeom prst="rect">
            <a:avLst/>
          </a:prstGeom>
        </p:spPr>
      </p:pic>
    </p:spTree>
    <p:extLst>
      <p:ext uri="{BB962C8B-B14F-4D97-AF65-F5344CB8AC3E}">
        <p14:creationId xmlns:p14="http://schemas.microsoft.com/office/powerpoint/2010/main" val="42064315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20-06-2022</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457200" y="639193"/>
            <a:ext cx="7781925" cy="479394"/>
          </a:xfrm>
          <a:prstGeom prst="rect">
            <a:avLst/>
          </a:prstGeom>
        </p:spPr>
        <p:txBody>
          <a:bodyPr/>
          <a:lstStyle/>
          <a:p>
            <a:pPr marL="0" indent="0">
              <a:buNone/>
            </a:pPr>
            <a:r>
              <a:rPr lang="da-DK" sz="1800" b="1" dirty="0"/>
              <a:t>Budget 2023 – Indtægtsdeling (forskel ved 100% datadrevet)</a:t>
            </a:r>
          </a:p>
        </p:txBody>
      </p:sp>
      <p:pic>
        <p:nvPicPr>
          <p:cNvPr id="3" name="Billede 2">
            <a:extLst>
              <a:ext uri="{FF2B5EF4-FFF2-40B4-BE49-F238E27FC236}">
                <a16:creationId xmlns:a16="http://schemas.microsoft.com/office/drawing/2014/main" id="{FAD27301-1B64-4071-ABAF-921D23D4A592}"/>
              </a:ext>
            </a:extLst>
          </p:cNvPr>
          <p:cNvPicPr>
            <a:picLocks noChangeAspect="1"/>
          </p:cNvPicPr>
          <p:nvPr/>
        </p:nvPicPr>
        <p:blipFill>
          <a:blip r:embed="rId2"/>
          <a:stretch>
            <a:fillRect/>
          </a:stretch>
        </p:blipFill>
        <p:spPr>
          <a:xfrm>
            <a:off x="447675" y="1004171"/>
            <a:ext cx="8239125" cy="5214636"/>
          </a:xfrm>
          <a:prstGeom prst="rect">
            <a:avLst/>
          </a:prstGeom>
        </p:spPr>
      </p:pic>
    </p:spTree>
    <p:extLst>
      <p:ext uri="{BB962C8B-B14F-4D97-AF65-F5344CB8AC3E}">
        <p14:creationId xmlns:p14="http://schemas.microsoft.com/office/powerpoint/2010/main" val="17548059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20-06-2022</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522118" y="745724"/>
            <a:ext cx="7781925" cy="3497802"/>
          </a:xfrm>
          <a:prstGeom prst="rect">
            <a:avLst/>
          </a:prstGeom>
        </p:spPr>
        <p:txBody>
          <a:bodyPr/>
          <a:lstStyle/>
          <a:p>
            <a:pPr marL="0" indent="0">
              <a:buNone/>
            </a:pPr>
            <a:r>
              <a:rPr lang="da-DK" sz="1600" b="1" dirty="0"/>
              <a:t>Takster</a:t>
            </a:r>
          </a:p>
          <a:p>
            <a:pPr marL="0" indent="0">
              <a:buNone/>
            </a:pPr>
            <a:endParaRPr lang="da-DK" sz="1600" b="1" dirty="0"/>
          </a:p>
          <a:p>
            <a:pPr marL="0" indent="0">
              <a:buNone/>
            </a:pPr>
            <a:r>
              <a:rPr lang="da-DK" sz="1600" b="1" dirty="0"/>
              <a:t>Takststigning i 2022 – takststigningsloftet er fastlagt af staten til 4,9 %</a:t>
            </a:r>
          </a:p>
          <a:p>
            <a:pPr marL="0" indent="0">
              <a:buNone/>
            </a:pPr>
            <a:r>
              <a:rPr lang="da-DK" sz="1600" b="1" dirty="0"/>
              <a:t>	- Estimeret provenu på 4 %</a:t>
            </a:r>
          </a:p>
          <a:p>
            <a:pPr marL="0" indent="0">
              <a:buNone/>
            </a:pPr>
            <a:endParaRPr lang="da-DK" sz="1600" b="1" dirty="0"/>
          </a:p>
        </p:txBody>
      </p:sp>
    </p:spTree>
    <p:extLst>
      <p:ext uri="{BB962C8B-B14F-4D97-AF65-F5344CB8AC3E}">
        <p14:creationId xmlns:p14="http://schemas.microsoft.com/office/powerpoint/2010/main" val="3062585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20-06-2022</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628650" y="692458"/>
            <a:ext cx="7781925" cy="3409025"/>
          </a:xfrm>
          <a:prstGeom prst="rect">
            <a:avLst/>
          </a:prstGeom>
        </p:spPr>
        <p:txBody>
          <a:bodyPr/>
          <a:lstStyle/>
          <a:p>
            <a:pPr marL="0" indent="0">
              <a:buNone/>
            </a:pPr>
            <a:r>
              <a:rPr lang="da-DK" sz="1600" b="1" dirty="0"/>
              <a:t>Overslagsår</a:t>
            </a:r>
          </a:p>
          <a:p>
            <a:pPr marL="0" indent="0">
              <a:buNone/>
            </a:pPr>
            <a:endParaRPr lang="da-DK" sz="1600" b="1" dirty="0"/>
          </a:p>
          <a:p>
            <a:pPr marL="0" indent="0">
              <a:buNone/>
            </a:pPr>
            <a:r>
              <a:rPr lang="da-DK" sz="1600" b="1" dirty="0"/>
              <a:t>2024: 0 % Coronaeffekt – 100 % indførelse af ny indtægtsdeling</a:t>
            </a:r>
          </a:p>
          <a:p>
            <a:pPr marL="0" indent="0">
              <a:buNone/>
            </a:pPr>
            <a:endParaRPr lang="da-DK" sz="1600" b="1" dirty="0"/>
          </a:p>
          <a:p>
            <a:pPr marL="0" indent="0">
              <a:buNone/>
            </a:pPr>
            <a:r>
              <a:rPr lang="da-DK" sz="1600" b="1" dirty="0"/>
              <a:t>2025: 0 % Coronaeffekt – 100 % indførelse af ny indtægtsdeling</a:t>
            </a:r>
          </a:p>
          <a:p>
            <a:pPr marL="0" indent="0">
              <a:buNone/>
            </a:pPr>
            <a:endParaRPr lang="da-DK" sz="1600" b="1" dirty="0"/>
          </a:p>
          <a:p>
            <a:pPr marL="0" indent="0">
              <a:buNone/>
            </a:pPr>
            <a:r>
              <a:rPr lang="da-DK" sz="1600" b="1" dirty="0"/>
              <a:t>2026: 0 % Coronaeffekt – 100 % indførelse af ny indtægtsdeling</a:t>
            </a:r>
          </a:p>
          <a:p>
            <a:pPr marL="0" indent="0">
              <a:buNone/>
            </a:pPr>
            <a:endParaRPr lang="da-DK" sz="1600" b="1" dirty="0"/>
          </a:p>
        </p:txBody>
      </p:sp>
    </p:spTree>
    <p:extLst>
      <p:ext uri="{BB962C8B-B14F-4D97-AF65-F5344CB8AC3E}">
        <p14:creationId xmlns:p14="http://schemas.microsoft.com/office/powerpoint/2010/main" val="23247331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57200" y="1697278"/>
            <a:ext cx="8149730" cy="1143000"/>
          </a:xfrm>
        </p:spPr>
        <p:txBody>
          <a:bodyPr/>
          <a:lstStyle/>
          <a:p>
            <a:pPr algn="ctr">
              <a:lnSpc>
                <a:spcPts val="8500"/>
              </a:lnSpc>
            </a:pPr>
            <a:r>
              <a:rPr lang="da-DK" sz="7200" dirty="0"/>
              <a:t>Spørgsmål</a:t>
            </a:r>
            <a:br>
              <a:rPr lang="da-DK" sz="8500" dirty="0"/>
            </a:br>
            <a:r>
              <a:rPr lang="da-DK" sz="8500" dirty="0">
                <a:solidFill>
                  <a:schemeClr val="accent4"/>
                </a:solidFill>
              </a:rPr>
              <a:t>	</a:t>
            </a:r>
          </a:p>
        </p:txBody>
      </p:sp>
      <p:sp>
        <p:nvSpPr>
          <p:cNvPr id="4" name="Pladsholder til dato 3"/>
          <p:cNvSpPr>
            <a:spLocks noGrp="1"/>
          </p:cNvSpPr>
          <p:nvPr>
            <p:ph type="dt" sz="half" idx="2"/>
          </p:nvPr>
        </p:nvSpPr>
        <p:spPr/>
        <p:txBody>
          <a:bodyPr/>
          <a:lstStyle/>
          <a:p>
            <a:fld id="{7E16085E-4CE5-4518-B2B1-ACF1345A5466}" type="datetime1">
              <a:rPr lang="da-DK" smtClean="0">
                <a:solidFill>
                  <a:prstClr val="white"/>
                </a:solidFill>
              </a:rPr>
              <a:pPr/>
              <a:t>20-06-2022</a:t>
            </a:fld>
            <a:endParaRPr lang="da-DK" dirty="0">
              <a:solidFill>
                <a:prstClr val="white"/>
              </a:solidFill>
            </a:endParaRPr>
          </a:p>
        </p:txBody>
      </p:sp>
    </p:spTree>
    <p:extLst>
      <p:ext uri="{BB962C8B-B14F-4D97-AF65-F5344CB8AC3E}">
        <p14:creationId xmlns:p14="http://schemas.microsoft.com/office/powerpoint/2010/main" val="1014097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boks 5"/>
          <p:cNvSpPr txBox="1"/>
          <p:nvPr/>
        </p:nvSpPr>
        <p:spPr>
          <a:xfrm>
            <a:off x="683568" y="1630257"/>
            <a:ext cx="7488832" cy="1200329"/>
          </a:xfrm>
          <a:prstGeom prst="rect">
            <a:avLst/>
          </a:prstGeom>
          <a:noFill/>
        </p:spPr>
        <p:txBody>
          <a:bodyPr wrap="square" rtlCol="0">
            <a:spAutoFit/>
          </a:bodyPr>
          <a:lstStyle/>
          <a:p>
            <a:pPr marL="285750" indent="-285750" defTabSz="914400">
              <a:buFontTx/>
              <a:buChar char="-"/>
            </a:pPr>
            <a:endParaRPr lang="da-DK" dirty="0">
              <a:solidFill>
                <a:prstClr val="black"/>
              </a:solidFill>
            </a:endParaRPr>
          </a:p>
          <a:p>
            <a:pPr defTabSz="914400"/>
            <a:endParaRPr lang="da-DK" dirty="0">
              <a:solidFill>
                <a:prstClr val="black"/>
              </a:solidFill>
            </a:endParaRPr>
          </a:p>
          <a:p>
            <a:pPr defTabSz="914400"/>
            <a:endParaRPr lang="da-DK" dirty="0">
              <a:solidFill>
                <a:prstClr val="black"/>
              </a:solidFill>
            </a:endParaRPr>
          </a:p>
          <a:p>
            <a:pPr marL="285750" indent="-285750" defTabSz="914400">
              <a:buFontTx/>
              <a:buChar char="-"/>
            </a:pPr>
            <a:endParaRPr lang="da-DK" dirty="0">
              <a:solidFill>
                <a:prstClr val="black"/>
              </a:solidFill>
            </a:endParaRPr>
          </a:p>
        </p:txBody>
      </p:sp>
      <p:sp>
        <p:nvSpPr>
          <p:cNvPr id="2" name="Titel 1"/>
          <p:cNvSpPr>
            <a:spLocks noGrp="1"/>
          </p:cNvSpPr>
          <p:nvPr>
            <p:ph type="title"/>
          </p:nvPr>
        </p:nvSpPr>
        <p:spPr>
          <a:xfrm>
            <a:off x="571500" y="1222129"/>
            <a:ext cx="8024813" cy="1008292"/>
          </a:xfrm>
        </p:spPr>
        <p:txBody>
          <a:bodyPr>
            <a:normAutofit/>
          </a:bodyPr>
          <a:lstStyle/>
          <a:p>
            <a:r>
              <a:rPr lang="da-DK" sz="2200" dirty="0"/>
              <a:t>Indholdsfortegnelse</a:t>
            </a:r>
          </a:p>
        </p:txBody>
      </p:sp>
      <p:sp>
        <p:nvSpPr>
          <p:cNvPr id="5" name="Pladsholder til diasnummer 4"/>
          <p:cNvSpPr>
            <a:spLocks noGrp="1"/>
          </p:cNvSpPr>
          <p:nvPr>
            <p:ph type="sldNum" sz="quarter" idx="4"/>
          </p:nvPr>
        </p:nvSpPr>
        <p:spPr/>
        <p:txBody>
          <a:bodyPr/>
          <a:lstStyle/>
          <a:p>
            <a:fld id="{B0CE7F35-4014-474E-AE9C-B50E9883F264}" type="slidenum">
              <a:rPr lang="da-DK" smtClean="0">
                <a:solidFill>
                  <a:prstClr val="black">
                    <a:tint val="75000"/>
                  </a:prstClr>
                </a:solidFill>
              </a:rPr>
              <a:pPr/>
              <a:t>4</a:t>
            </a:fld>
            <a:endParaRPr lang="da-DK" dirty="0">
              <a:solidFill>
                <a:prstClr val="black">
                  <a:tint val="75000"/>
                </a:prstClr>
              </a:solidFill>
            </a:endParaRPr>
          </a:p>
        </p:txBody>
      </p:sp>
      <p:sp>
        <p:nvSpPr>
          <p:cNvPr id="12" name="Tekstboks 11"/>
          <p:cNvSpPr txBox="1"/>
          <p:nvPr/>
        </p:nvSpPr>
        <p:spPr>
          <a:xfrm>
            <a:off x="571500" y="1768755"/>
            <a:ext cx="7488832" cy="2308324"/>
          </a:xfrm>
          <a:prstGeom prst="rect">
            <a:avLst/>
          </a:prstGeom>
          <a:noFill/>
        </p:spPr>
        <p:txBody>
          <a:bodyPr wrap="square" rtlCol="0">
            <a:spAutoFit/>
          </a:bodyPr>
          <a:lstStyle/>
          <a:p>
            <a:pPr marL="285750" indent="-285750" defTabSz="914400">
              <a:buFontTx/>
              <a:buChar char="-"/>
            </a:pPr>
            <a:endParaRPr lang="da-DK" dirty="0">
              <a:solidFill>
                <a:prstClr val="black"/>
              </a:solidFill>
            </a:endParaRPr>
          </a:p>
          <a:p>
            <a:pPr marL="285750" indent="-285750" defTabSz="914400">
              <a:buFontTx/>
              <a:buChar char="-"/>
            </a:pPr>
            <a:endParaRPr lang="da-DK" dirty="0">
              <a:solidFill>
                <a:prstClr val="black"/>
              </a:solidFill>
            </a:endParaRPr>
          </a:p>
          <a:p>
            <a:pPr marL="342900" indent="-342900" defTabSz="914400">
              <a:buAutoNum type="arabicPeriod"/>
            </a:pPr>
            <a:r>
              <a:rPr lang="da-DK" dirty="0">
                <a:solidFill>
                  <a:prstClr val="black"/>
                </a:solidFill>
              </a:rPr>
              <a:t>Trafikselskab</a:t>
            </a:r>
          </a:p>
          <a:p>
            <a:pPr marL="342900" indent="-342900" defTabSz="914400">
              <a:buAutoNum type="arabicPeriod"/>
            </a:pPr>
            <a:r>
              <a:rPr lang="da-DK" dirty="0">
                <a:solidFill>
                  <a:prstClr val="black"/>
                </a:solidFill>
              </a:rPr>
              <a:t>Flextrafik</a:t>
            </a:r>
          </a:p>
          <a:p>
            <a:pPr marL="342900" indent="-342900" defTabSz="914400">
              <a:buAutoNum type="arabicPeriod"/>
            </a:pPr>
            <a:r>
              <a:rPr lang="da-DK" dirty="0">
                <a:solidFill>
                  <a:prstClr val="black"/>
                </a:solidFill>
              </a:rPr>
              <a:t>Busudgifter</a:t>
            </a:r>
          </a:p>
          <a:p>
            <a:pPr marL="342900" indent="-342900" defTabSz="914400">
              <a:buAutoNum type="arabicPeriod"/>
            </a:pPr>
            <a:r>
              <a:rPr lang="da-DK" dirty="0">
                <a:solidFill>
                  <a:prstClr val="black"/>
                </a:solidFill>
              </a:rPr>
              <a:t>Indtægter</a:t>
            </a:r>
          </a:p>
          <a:p>
            <a:pPr marL="342900" indent="-342900" defTabSz="914400">
              <a:buAutoNum type="arabicPeriod"/>
            </a:pPr>
            <a:r>
              <a:rPr lang="da-DK" dirty="0">
                <a:solidFill>
                  <a:prstClr val="black"/>
                </a:solidFill>
              </a:rPr>
              <a:t>Spørgsmål</a:t>
            </a:r>
          </a:p>
          <a:p>
            <a:pPr marL="342900" indent="-342900" defTabSz="914400">
              <a:buAutoNum type="arabicPeriod"/>
            </a:pPr>
            <a:endParaRPr lang="da-DK" dirty="0">
              <a:solidFill>
                <a:prstClr val="black"/>
              </a:solidFill>
            </a:endParaRPr>
          </a:p>
        </p:txBody>
      </p:sp>
    </p:spTree>
    <p:extLst>
      <p:ext uri="{BB962C8B-B14F-4D97-AF65-F5344CB8AC3E}">
        <p14:creationId xmlns:p14="http://schemas.microsoft.com/office/powerpoint/2010/main" val="47957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57200" y="1697278"/>
            <a:ext cx="8149730" cy="1143000"/>
          </a:xfrm>
        </p:spPr>
        <p:txBody>
          <a:bodyPr/>
          <a:lstStyle/>
          <a:p>
            <a:pPr algn="ctr">
              <a:lnSpc>
                <a:spcPts val="8500"/>
              </a:lnSpc>
            </a:pPr>
            <a:r>
              <a:rPr lang="da-DK" sz="7200" dirty="0"/>
              <a:t>Trafikselskab</a:t>
            </a:r>
            <a:br>
              <a:rPr lang="da-DK" sz="8500" dirty="0"/>
            </a:br>
            <a:r>
              <a:rPr lang="da-DK" sz="8500" dirty="0">
                <a:solidFill>
                  <a:schemeClr val="accent4"/>
                </a:solidFill>
              </a:rPr>
              <a:t>	</a:t>
            </a:r>
          </a:p>
        </p:txBody>
      </p:sp>
      <p:sp>
        <p:nvSpPr>
          <p:cNvPr id="4" name="Pladsholder til dato 3"/>
          <p:cNvSpPr>
            <a:spLocks noGrp="1"/>
          </p:cNvSpPr>
          <p:nvPr>
            <p:ph type="dt" sz="half" idx="2"/>
          </p:nvPr>
        </p:nvSpPr>
        <p:spPr/>
        <p:txBody>
          <a:bodyPr/>
          <a:lstStyle/>
          <a:p>
            <a:fld id="{7E16085E-4CE5-4518-B2B1-ACF1345A5466}" type="datetime1">
              <a:rPr lang="da-DK" smtClean="0">
                <a:solidFill>
                  <a:prstClr val="white"/>
                </a:solidFill>
              </a:rPr>
              <a:pPr/>
              <a:t>20-06-2022</a:t>
            </a:fld>
            <a:endParaRPr lang="da-DK" dirty="0">
              <a:solidFill>
                <a:prstClr val="white"/>
              </a:solidFill>
            </a:endParaRPr>
          </a:p>
        </p:txBody>
      </p:sp>
    </p:spTree>
    <p:extLst>
      <p:ext uri="{BB962C8B-B14F-4D97-AF65-F5344CB8AC3E}">
        <p14:creationId xmlns:p14="http://schemas.microsoft.com/office/powerpoint/2010/main" val="1480862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20-06-2022</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1119188" y="752474"/>
            <a:ext cx="7291387" cy="5181601"/>
          </a:xfrm>
          <a:prstGeom prst="rect">
            <a:avLst/>
          </a:prstGeom>
        </p:spPr>
        <p:txBody>
          <a:bodyPr/>
          <a:lstStyle/>
          <a:p>
            <a:pPr marL="0" indent="0">
              <a:buNone/>
            </a:pPr>
            <a:r>
              <a:rPr lang="da-DK" sz="1800" b="1" dirty="0"/>
              <a:t>Regnskab 2021</a:t>
            </a:r>
          </a:p>
          <a:p>
            <a:r>
              <a:rPr lang="da-DK" sz="1800" dirty="0"/>
              <a:t>Budget 2021 på 122,1 mio. kr. for </a:t>
            </a:r>
            <a:r>
              <a:rPr lang="da-DK" sz="1800" dirty="0" err="1"/>
              <a:t>busadm</a:t>
            </a:r>
            <a:r>
              <a:rPr lang="da-DK" sz="1800" dirty="0"/>
              <a:t>. &amp; </a:t>
            </a:r>
            <a:r>
              <a:rPr lang="da-DK" sz="1800" dirty="0" err="1"/>
              <a:t>handicapadm</a:t>
            </a:r>
            <a:r>
              <a:rPr lang="da-DK" sz="1800" dirty="0"/>
              <a:t>. </a:t>
            </a:r>
          </a:p>
          <a:p>
            <a:pPr lvl="1">
              <a:buFont typeface="Arial" panose="020B0604020202020204" pitchFamily="34" charset="0"/>
              <a:buChar char="•"/>
            </a:pPr>
            <a:r>
              <a:rPr lang="da-DK" sz="1400" dirty="0"/>
              <a:t>Samlet forbrug 109,3 mio. kr. </a:t>
            </a:r>
          </a:p>
          <a:p>
            <a:pPr lvl="1">
              <a:buFont typeface="Arial" panose="020B0604020202020204" pitchFamily="34" charset="0"/>
              <a:buChar char="•"/>
            </a:pPr>
            <a:r>
              <a:rPr lang="da-DK" sz="1400" dirty="0" err="1"/>
              <a:t>Mindreforbrug</a:t>
            </a:r>
            <a:r>
              <a:rPr lang="da-DK" sz="1400" dirty="0"/>
              <a:t> på 24,0 mio. kr. inkl. udviklingsprojekter videreføres til 2022 og anvendes til:</a:t>
            </a:r>
          </a:p>
          <a:p>
            <a:pPr lvl="2">
              <a:buFont typeface="Arial" panose="020B0604020202020204" pitchFamily="34" charset="0"/>
              <a:buChar char="•"/>
            </a:pPr>
            <a:r>
              <a:rPr lang="da-DK" sz="1400" dirty="0"/>
              <a:t>Forbedring af chaufførlokaler</a:t>
            </a:r>
          </a:p>
          <a:p>
            <a:pPr lvl="2">
              <a:buFont typeface="Arial" panose="020B0604020202020204" pitchFamily="34" charset="0"/>
              <a:buChar char="•"/>
            </a:pPr>
            <a:r>
              <a:rPr lang="da-DK" sz="1400" dirty="0"/>
              <a:t>Publikumsfaciliteter</a:t>
            </a:r>
          </a:p>
          <a:p>
            <a:pPr lvl="2">
              <a:buFont typeface="Arial" panose="020B0604020202020204" pitchFamily="34" charset="0"/>
              <a:buChar char="•"/>
            </a:pPr>
            <a:r>
              <a:rPr lang="da-DK" sz="1400" dirty="0"/>
              <a:t>Ny busindretning – bedre cykelmedtagning</a:t>
            </a:r>
          </a:p>
          <a:p>
            <a:pPr lvl="2">
              <a:buFont typeface="Arial" panose="020B0604020202020204" pitchFamily="34" charset="0"/>
              <a:buChar char="•"/>
            </a:pPr>
            <a:r>
              <a:rPr lang="da-DK" sz="1400" dirty="0"/>
              <a:t>Digitalisering af rejsegaranti og billetkontrol</a:t>
            </a:r>
          </a:p>
          <a:p>
            <a:pPr lvl="2">
              <a:buFont typeface="Arial" panose="020B0604020202020204" pitchFamily="34" charset="0"/>
              <a:buChar char="•"/>
            </a:pPr>
            <a:r>
              <a:rPr lang="da-DK" sz="1400" dirty="0"/>
              <a:t>BI projekter</a:t>
            </a:r>
          </a:p>
          <a:p>
            <a:pPr lvl="2">
              <a:buFont typeface="Arial" panose="020B0604020202020204" pitchFamily="34" charset="0"/>
              <a:buChar char="•"/>
            </a:pPr>
            <a:r>
              <a:rPr lang="da-DK" sz="1400" dirty="0"/>
              <a:t>Allerede igangværende udviklingsprojekter</a:t>
            </a:r>
          </a:p>
          <a:p>
            <a:pPr lvl="2">
              <a:buFont typeface="Arial" panose="020B0604020202020204" pitchFamily="34" charset="0"/>
              <a:buChar char="•"/>
            </a:pPr>
            <a:r>
              <a:rPr lang="da-DK" sz="1400" dirty="0"/>
              <a:t>Fortsat udvikling af kundevenlige løsninger, bedre busudstyr samt generel budgetværn		</a:t>
            </a:r>
          </a:p>
          <a:p>
            <a:pPr lvl="1">
              <a:buFont typeface="Arial" panose="020B0604020202020204" pitchFamily="34" charset="0"/>
              <a:buChar char="•"/>
            </a:pPr>
            <a:r>
              <a:rPr lang="da-DK" sz="1400" dirty="0"/>
              <a:t>Administrationsudgifter udgjorde 3,7%.</a:t>
            </a:r>
          </a:p>
          <a:p>
            <a:pPr marL="457200" lvl="1" indent="0">
              <a:buNone/>
            </a:pPr>
            <a:endParaRPr lang="da-DK" sz="1400" dirty="0"/>
          </a:p>
          <a:p>
            <a:pPr lvl="1">
              <a:buFont typeface="Arial" panose="020B0604020202020204" pitchFamily="34" charset="0"/>
              <a:buChar char="•"/>
            </a:pPr>
            <a:endParaRPr lang="da-DK" sz="1400" dirty="0"/>
          </a:p>
        </p:txBody>
      </p:sp>
      <p:pic>
        <p:nvPicPr>
          <p:cNvPr id="6" name="Billede 5">
            <a:extLst>
              <a:ext uri="{FF2B5EF4-FFF2-40B4-BE49-F238E27FC236}">
                <a16:creationId xmlns:a16="http://schemas.microsoft.com/office/drawing/2014/main" id="{27DEB85C-2EEC-4FBC-A70B-7D6D2B61F5D5}"/>
              </a:ext>
            </a:extLst>
          </p:cNvPr>
          <p:cNvPicPr>
            <a:picLocks noChangeAspect="1"/>
          </p:cNvPicPr>
          <p:nvPr/>
        </p:nvPicPr>
        <p:blipFill>
          <a:blip r:embed="rId2"/>
          <a:stretch>
            <a:fillRect/>
          </a:stretch>
        </p:blipFill>
        <p:spPr>
          <a:xfrm>
            <a:off x="1491045" y="4528734"/>
            <a:ext cx="6547671" cy="1597290"/>
          </a:xfrm>
          <a:prstGeom prst="rect">
            <a:avLst/>
          </a:prstGeom>
        </p:spPr>
      </p:pic>
    </p:spTree>
    <p:extLst>
      <p:ext uri="{BB962C8B-B14F-4D97-AF65-F5344CB8AC3E}">
        <p14:creationId xmlns:p14="http://schemas.microsoft.com/office/powerpoint/2010/main" val="2765950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20-06-2022</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1119188" y="752474"/>
            <a:ext cx="7291387" cy="5181601"/>
          </a:xfrm>
          <a:prstGeom prst="rect">
            <a:avLst/>
          </a:prstGeom>
        </p:spPr>
        <p:txBody>
          <a:bodyPr/>
          <a:lstStyle/>
          <a:p>
            <a:pPr marL="0" indent="0">
              <a:buNone/>
            </a:pPr>
            <a:r>
              <a:rPr lang="da-DK" sz="1800" b="1" dirty="0"/>
              <a:t>Budget 2023</a:t>
            </a:r>
          </a:p>
          <a:p>
            <a:pPr marL="0" indent="0">
              <a:buNone/>
            </a:pPr>
            <a:endParaRPr lang="da-DK" sz="1800" dirty="0"/>
          </a:p>
          <a:p>
            <a:r>
              <a:rPr lang="da-DK" sz="1800" dirty="0"/>
              <a:t>Udgangspunkt – budget 2022</a:t>
            </a:r>
          </a:p>
          <a:p>
            <a:endParaRPr lang="da-DK" sz="1800" dirty="0"/>
          </a:p>
          <a:p>
            <a:pPr lvl="1">
              <a:buFont typeface="Arial" panose="020B0604020202020204" pitchFamily="34" charset="0"/>
              <a:buChar char="•"/>
            </a:pPr>
            <a:r>
              <a:rPr lang="da-DK" sz="1400" dirty="0"/>
              <a:t>Fremskrivning af udgifter med KL’s pris og løn-skøn (2,7 %)	</a:t>
            </a:r>
          </a:p>
          <a:p>
            <a:pPr lvl="1">
              <a:buFont typeface="Arial" panose="020B0604020202020204" pitchFamily="34" charset="0"/>
              <a:buChar char="•"/>
            </a:pPr>
            <a:r>
              <a:rPr lang="da-DK" sz="1400" dirty="0"/>
              <a:t>Fratrukket oprindeligt budget for ombygning af Aarhus Rutebilstation</a:t>
            </a:r>
          </a:p>
          <a:p>
            <a:pPr lvl="1">
              <a:buFont typeface="Arial" panose="020B0604020202020204" pitchFamily="34" charset="0"/>
              <a:buChar char="•"/>
            </a:pPr>
            <a:r>
              <a:rPr lang="da-DK" sz="1400" dirty="0"/>
              <a:t>Opgørelse for ombygning af Aarhus Rutebilsstation</a:t>
            </a:r>
          </a:p>
          <a:p>
            <a:pPr lvl="1">
              <a:buFont typeface="Arial" panose="020B0604020202020204" pitchFamily="34" charset="0"/>
              <a:buChar char="•"/>
            </a:pPr>
            <a:r>
              <a:rPr lang="da-DK" sz="1400" dirty="0"/>
              <a:t>2/3 Årsværk handicap</a:t>
            </a:r>
          </a:p>
          <a:p>
            <a:pPr lvl="1">
              <a:buFont typeface="Arial" panose="020B0604020202020204" pitchFamily="34" charset="0"/>
              <a:buChar char="•"/>
            </a:pPr>
            <a:r>
              <a:rPr lang="da-DK" sz="1400" dirty="0"/>
              <a:t>Feriepenge ny ferielov for 2021</a:t>
            </a:r>
          </a:p>
          <a:p>
            <a:pPr lvl="1">
              <a:buFont typeface="Arial" panose="020B0604020202020204" pitchFamily="34" charset="0"/>
              <a:buChar char="•"/>
            </a:pPr>
            <a:r>
              <a:rPr lang="da-DK" sz="1400" dirty="0"/>
              <a:t>Rabatruter rejsekort – Skanderborg</a:t>
            </a:r>
          </a:p>
          <a:p>
            <a:pPr marL="457200" lvl="1" indent="0">
              <a:buNone/>
            </a:pPr>
            <a:endParaRPr lang="da-DK" sz="1400" dirty="0"/>
          </a:p>
          <a:p>
            <a:r>
              <a:rPr lang="da-DK" sz="1800" dirty="0"/>
              <a:t>Handicapadministration fordeles efter antal ture</a:t>
            </a:r>
          </a:p>
          <a:p>
            <a:r>
              <a:rPr lang="da-DK" sz="1800" dirty="0"/>
              <a:t>Busadministration fordeles hovedsageligt efter køreplantimer</a:t>
            </a:r>
          </a:p>
          <a:p>
            <a:pPr marL="0" indent="0">
              <a:buNone/>
            </a:pPr>
            <a:endParaRPr lang="da-DK" sz="1400" dirty="0"/>
          </a:p>
        </p:txBody>
      </p:sp>
      <p:pic>
        <p:nvPicPr>
          <p:cNvPr id="2" name="Billede 1">
            <a:extLst>
              <a:ext uri="{FF2B5EF4-FFF2-40B4-BE49-F238E27FC236}">
                <a16:creationId xmlns:a16="http://schemas.microsoft.com/office/drawing/2014/main" id="{CF4A6AE9-A225-40A0-B3C0-930CDBDD9DF4}"/>
              </a:ext>
            </a:extLst>
          </p:cNvPr>
          <p:cNvPicPr>
            <a:picLocks noChangeAspect="1"/>
          </p:cNvPicPr>
          <p:nvPr/>
        </p:nvPicPr>
        <p:blipFill>
          <a:blip r:embed="rId2"/>
          <a:stretch>
            <a:fillRect/>
          </a:stretch>
        </p:blipFill>
        <p:spPr>
          <a:xfrm>
            <a:off x="1119188" y="4586270"/>
            <a:ext cx="7071973" cy="1201016"/>
          </a:xfrm>
          <a:prstGeom prst="rect">
            <a:avLst/>
          </a:prstGeom>
        </p:spPr>
      </p:pic>
    </p:spTree>
    <p:extLst>
      <p:ext uri="{BB962C8B-B14F-4D97-AF65-F5344CB8AC3E}">
        <p14:creationId xmlns:p14="http://schemas.microsoft.com/office/powerpoint/2010/main" val="681938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t>20-06-2022</a:t>
            </a:fld>
            <a:endParaRPr lang="da-DK" dirty="0"/>
          </a:p>
        </p:txBody>
      </p:sp>
      <p:sp>
        <p:nvSpPr>
          <p:cNvPr id="54" name="Pladsholder til tekst 53"/>
          <p:cNvSpPr>
            <a:spLocks noGrp="1"/>
          </p:cNvSpPr>
          <p:nvPr>
            <p:ph type="body" sz="quarter" idx="4294967295"/>
          </p:nvPr>
        </p:nvSpPr>
        <p:spPr>
          <a:xfrm>
            <a:off x="1119188" y="752474"/>
            <a:ext cx="7291387" cy="5181601"/>
          </a:xfrm>
          <a:prstGeom prst="rect">
            <a:avLst/>
          </a:prstGeom>
        </p:spPr>
        <p:txBody>
          <a:bodyPr/>
          <a:lstStyle/>
          <a:p>
            <a:pPr marL="457200" lvl="1" indent="0">
              <a:buNone/>
            </a:pPr>
            <a:r>
              <a:rPr lang="da-DK" sz="1400" b="1" dirty="0"/>
              <a:t>Budget 2023</a:t>
            </a:r>
          </a:p>
          <a:p>
            <a:pPr marL="457200" lvl="1" indent="0">
              <a:buNone/>
            </a:pPr>
            <a:endParaRPr lang="da-DK" sz="1400" dirty="0"/>
          </a:p>
          <a:p>
            <a:pPr marL="457200" lvl="1" indent="0">
              <a:buNone/>
            </a:pPr>
            <a:endParaRPr lang="da-DK" sz="1400" dirty="0"/>
          </a:p>
          <a:p>
            <a:pPr marL="457200" lvl="1" indent="0">
              <a:buNone/>
            </a:pPr>
            <a:endParaRPr lang="da-DK" sz="1400" dirty="0"/>
          </a:p>
          <a:p>
            <a:pPr marL="457200" lvl="1" indent="0">
              <a:buNone/>
            </a:pPr>
            <a:endParaRPr lang="da-DK" sz="1400" dirty="0"/>
          </a:p>
        </p:txBody>
      </p:sp>
      <p:pic>
        <p:nvPicPr>
          <p:cNvPr id="2" name="Billede 1">
            <a:extLst>
              <a:ext uri="{FF2B5EF4-FFF2-40B4-BE49-F238E27FC236}">
                <a16:creationId xmlns:a16="http://schemas.microsoft.com/office/drawing/2014/main" id="{AB4C9295-2772-444E-B801-C427FC88177C}"/>
              </a:ext>
            </a:extLst>
          </p:cNvPr>
          <p:cNvPicPr>
            <a:picLocks noChangeAspect="1"/>
          </p:cNvPicPr>
          <p:nvPr/>
        </p:nvPicPr>
        <p:blipFill>
          <a:blip r:embed="rId2"/>
          <a:stretch>
            <a:fillRect/>
          </a:stretch>
        </p:blipFill>
        <p:spPr>
          <a:xfrm>
            <a:off x="1228894" y="1566070"/>
            <a:ext cx="7071973" cy="2944623"/>
          </a:xfrm>
          <a:prstGeom prst="rect">
            <a:avLst/>
          </a:prstGeom>
        </p:spPr>
      </p:pic>
    </p:spTree>
    <p:extLst>
      <p:ext uri="{BB962C8B-B14F-4D97-AF65-F5344CB8AC3E}">
        <p14:creationId xmlns:p14="http://schemas.microsoft.com/office/powerpoint/2010/main" val="3839737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331490" y="2115236"/>
            <a:ext cx="6112298" cy="857250"/>
          </a:xfrm>
        </p:spPr>
        <p:txBody>
          <a:bodyPr>
            <a:normAutofit fontScale="90000"/>
          </a:bodyPr>
          <a:lstStyle/>
          <a:p>
            <a:pPr algn="ctr">
              <a:lnSpc>
                <a:spcPts val="6375"/>
              </a:lnSpc>
            </a:pPr>
            <a:r>
              <a:rPr lang="da-DK" sz="6375" dirty="0"/>
              <a:t>FLEXTRAFIK</a:t>
            </a:r>
            <a:br>
              <a:rPr lang="da-DK" sz="6375" dirty="0"/>
            </a:br>
            <a:r>
              <a:rPr lang="da-DK" sz="6375" dirty="0">
                <a:solidFill>
                  <a:schemeClr val="accent4"/>
                </a:solidFill>
              </a:rPr>
              <a:t>	</a:t>
            </a:r>
          </a:p>
        </p:txBody>
      </p:sp>
      <p:sp>
        <p:nvSpPr>
          <p:cNvPr id="4" name="Pladsholder til dato 3"/>
          <p:cNvSpPr>
            <a:spLocks noGrp="1"/>
          </p:cNvSpPr>
          <p:nvPr>
            <p:ph type="dt" sz="half" idx="2"/>
          </p:nvPr>
        </p:nvSpPr>
        <p:spPr/>
        <p:txBody>
          <a:bodyPr/>
          <a:lstStyle/>
          <a:p>
            <a:fld id="{7E16085E-4CE5-4518-B2B1-ACF1345A5466}" type="datetime1">
              <a:rPr lang="da-DK" smtClean="0">
                <a:solidFill>
                  <a:prstClr val="white"/>
                </a:solidFill>
              </a:rPr>
              <a:pPr/>
              <a:t>20-06-2022</a:t>
            </a:fld>
            <a:endParaRPr lang="da-DK" dirty="0">
              <a:solidFill>
                <a:prstClr val="white"/>
              </a:solidFill>
            </a:endParaRPr>
          </a:p>
        </p:txBody>
      </p:sp>
    </p:spTree>
    <p:extLst>
      <p:ext uri="{BB962C8B-B14F-4D97-AF65-F5344CB8AC3E}">
        <p14:creationId xmlns:p14="http://schemas.microsoft.com/office/powerpoint/2010/main" val="4024148919"/>
      </p:ext>
    </p:extLst>
  </p:cSld>
  <p:clrMapOvr>
    <a:masterClrMapping/>
  </p:clrMapOvr>
</p:sld>
</file>

<file path=ppt/theme/theme1.xml><?xml version="1.0" encoding="utf-8"?>
<a:theme xmlns:a="http://schemas.openxmlformats.org/drawingml/2006/main" name="1_Kontortema">
  <a:themeElements>
    <a:clrScheme name="Gråtoneskala">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klassis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Kontortema">
  <a:themeElements>
    <a:clrScheme name="Gråtoneskala">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klassis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6470</TotalTime>
  <Words>1159</Words>
  <Application>Microsoft Office PowerPoint</Application>
  <PresentationFormat>Skærmshow (4:3)</PresentationFormat>
  <Paragraphs>259</Paragraphs>
  <Slides>34</Slides>
  <Notes>12</Notes>
  <HiddenSlides>0</HiddenSlides>
  <MMClips>0</MMClips>
  <ScaleCrop>false</ScaleCrop>
  <HeadingPairs>
    <vt:vector size="6" baseType="variant">
      <vt:variant>
        <vt:lpstr>Benyttede skrifttyper</vt:lpstr>
      </vt:variant>
      <vt:variant>
        <vt:i4>5</vt:i4>
      </vt:variant>
      <vt:variant>
        <vt:lpstr>Tema</vt:lpstr>
      </vt:variant>
      <vt:variant>
        <vt:i4>2</vt:i4>
      </vt:variant>
      <vt:variant>
        <vt:lpstr>Slidetitler</vt:lpstr>
      </vt:variant>
      <vt:variant>
        <vt:i4>34</vt:i4>
      </vt:variant>
    </vt:vector>
  </HeadingPairs>
  <TitlesOfParts>
    <vt:vector size="41" baseType="lpstr">
      <vt:lpstr>Arial</vt:lpstr>
      <vt:lpstr>Calibri</vt:lpstr>
      <vt:lpstr>Courier New</vt:lpstr>
      <vt:lpstr>Georgia</vt:lpstr>
      <vt:lpstr>Lucida Grande</vt:lpstr>
      <vt:lpstr>1_Kontortema</vt:lpstr>
      <vt:lpstr>2_Kontortema</vt:lpstr>
      <vt:lpstr>Budget og Forventet regnskab Økonomi Midttrafik</vt:lpstr>
      <vt:lpstr>Introduktion</vt:lpstr>
      <vt:lpstr>PowerPoint-præsentation</vt:lpstr>
      <vt:lpstr>Indholdsfortegnelse</vt:lpstr>
      <vt:lpstr>Trafikselskab  </vt:lpstr>
      <vt:lpstr>PowerPoint-præsentation</vt:lpstr>
      <vt:lpstr>PowerPoint-præsentation</vt:lpstr>
      <vt:lpstr>PowerPoint-præsentation</vt:lpstr>
      <vt:lpstr>FLEXTRAFIK  </vt:lpstr>
      <vt:lpstr>PowerPoint-præsentation</vt:lpstr>
      <vt:lpstr>PowerPoint-præsentation</vt:lpstr>
      <vt:lpstr>PowerPoint-præsentation</vt:lpstr>
      <vt:lpstr>PowerPoint-præsentation</vt:lpstr>
      <vt:lpstr>Busudgifter og Indeks</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Indtægter  </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Spørgsmål  </vt:lpstr>
    </vt:vector>
  </TitlesOfParts>
  <Company>Mazarin Aps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OVERSKRIFT OM EMNE. MÅ MAX. FYLDE TO LINIER</dc:title>
  <dc:creator>John Frandsen</dc:creator>
  <cp:lastModifiedBy>Tim Callesen</cp:lastModifiedBy>
  <cp:revision>505</cp:revision>
  <cp:lastPrinted>2022-06-20T06:10:10Z</cp:lastPrinted>
  <dcterms:created xsi:type="dcterms:W3CDTF">2012-01-11T14:42:46Z</dcterms:created>
  <dcterms:modified xsi:type="dcterms:W3CDTF">2022-06-20T06:12:25Z</dcterms:modified>
</cp:coreProperties>
</file>