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  <p:sldMasterId id="2147483726" r:id="rId2"/>
    <p:sldMasterId id="2147483649" r:id="rId3"/>
  </p:sldMasterIdLst>
  <p:notesMasterIdLst>
    <p:notesMasterId r:id="rId12"/>
  </p:notesMasterIdLst>
  <p:handoutMasterIdLst>
    <p:handoutMasterId r:id="rId13"/>
  </p:handoutMasterIdLst>
  <p:sldIdLst>
    <p:sldId id="259" r:id="rId4"/>
    <p:sldId id="295" r:id="rId5"/>
    <p:sldId id="908" r:id="rId6"/>
    <p:sldId id="909" r:id="rId7"/>
    <p:sldId id="912" r:id="rId8"/>
    <p:sldId id="915" r:id="rId9"/>
    <p:sldId id="914" r:id="rId10"/>
    <p:sldId id="927" r:id="rId11"/>
  </p:sldIdLst>
  <p:sldSz cx="12192000" cy="6858000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C0A"/>
    <a:srgbClr val="000000"/>
    <a:srgbClr val="605F63"/>
    <a:srgbClr val="010000"/>
    <a:srgbClr val="D3D3D2"/>
    <a:srgbClr val="85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13" autoAdjust="0"/>
  </p:normalViewPr>
  <p:slideViewPr>
    <p:cSldViewPr snapToGrid="0" snapToObjects="1" showGuides="1">
      <p:cViewPr varScale="1">
        <p:scale>
          <a:sx n="52" d="100"/>
          <a:sy n="52" d="100"/>
        </p:scale>
        <p:origin x="672" y="41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B3A6C-A34F-764C-99EC-1CC15FAE31E0}" type="datetimeFigureOut">
              <a:rPr lang="da-DK" smtClean="0"/>
              <a:pPr/>
              <a:t>16-11-2022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6649D-8738-0248-AB90-718006896CA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0127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E4B8A-E423-9143-88CD-964860222375}" type="datetimeFigureOut">
              <a:rPr lang="da-DK" smtClean="0"/>
              <a:pPr/>
              <a:t>16-11-2022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81FB-E993-0545-B958-FDA8CBDED0F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8666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C47E22CE-D538-4556-8ACF-3B06CFE52A68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rgbClr val="B70C0A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936000" y="1224000"/>
            <a:ext cx="10332000" cy="1944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lnSpc>
                <a:spcPct val="100000"/>
              </a:lnSpc>
              <a:defRPr sz="63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938C8C-E888-4E01-A297-E3290AB31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000" y="3455462"/>
            <a:ext cx="10332000" cy="151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3000" b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Undertitel</a:t>
            </a:r>
          </a:p>
        </p:txBody>
      </p:sp>
      <p:sp>
        <p:nvSpPr>
          <p:cNvPr id="16" name="Pladsholder til tekst 4">
            <a:extLst>
              <a:ext uri="{FF2B5EF4-FFF2-40B4-BE49-F238E27FC236}">
                <a16:creationId xmlns:a16="http://schemas.microsoft.com/office/drawing/2014/main" id="{1CA370C1-66BE-42A0-B115-486CB7CB0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000" y="6386400"/>
            <a:ext cx="1776593" cy="2494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1200" b="0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D.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pic>
        <p:nvPicPr>
          <p:cNvPr id="9" name="Billede 8" descr="LOGO_Midttrafik_hvid.png">
            <a:extLst>
              <a:ext uri="{FF2B5EF4-FFF2-40B4-BE49-F238E27FC236}">
                <a16:creationId xmlns:a16="http://schemas.microsoft.com/office/drawing/2014/main" id="{1C133C11-637A-4453-BD1F-7DF54341E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6000" y="5796001"/>
            <a:ext cx="2172984" cy="7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0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8044D7-E309-4749-B3B1-7F6EF354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540000"/>
            <a:ext cx="10272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8CBB013-4845-4F41-873E-DE7B16FBF2AC}"/>
              </a:ext>
            </a:extLst>
          </p:cNvPr>
          <p:cNvSpPr txBox="1">
            <a:spLocks/>
          </p:cNvSpPr>
          <p:nvPr userDrawn="1"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BE16D1-4804-4061-B3D0-48C4FD9A6634}"/>
              </a:ext>
            </a:extLst>
          </p:cNvPr>
          <p:cNvSpPr txBox="1">
            <a:spLocks/>
          </p:cNvSpPr>
          <p:nvPr userDrawn="1"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Billede 11" descr="LOGO_Midttrafik.jpg">
            <a:extLst>
              <a:ext uri="{FF2B5EF4-FFF2-40B4-BE49-F238E27FC236}">
                <a16:creationId xmlns:a16="http://schemas.microsoft.com/office/drawing/2014/main" id="{9D8F30CD-F8D6-4FCA-9331-220AC3FE9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000" y="6228000"/>
            <a:ext cx="1171986" cy="4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1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rgbClr val="B70C0A"/>
              </a:solidFill>
            </a:endParaRP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938C8C-E888-4E01-A297-E3290AB31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6000" y="2426624"/>
            <a:ext cx="8833224" cy="1944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63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7" name="Billede 6" descr="LOGO_Midttrafik_hvid.png">
            <a:extLst>
              <a:ext uri="{FF2B5EF4-FFF2-40B4-BE49-F238E27FC236}">
                <a16:creationId xmlns:a16="http://schemas.microsoft.com/office/drawing/2014/main" id="{A036F185-446F-4B60-BB2C-6F8384CE0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6000" y="5796001"/>
            <a:ext cx="2172984" cy="7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84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rgbClr val="B70C0A"/>
              </a:solidFill>
            </a:endParaRP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938C8C-E888-4E01-A297-E3290AB31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6000" y="2426624"/>
            <a:ext cx="8833224" cy="1944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63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pic>
        <p:nvPicPr>
          <p:cNvPr id="7" name="Billede 6" descr="LOGO_Midttrafik_hvid.png">
            <a:extLst>
              <a:ext uri="{FF2B5EF4-FFF2-40B4-BE49-F238E27FC236}">
                <a16:creationId xmlns:a16="http://schemas.microsoft.com/office/drawing/2014/main" id="{A62BC0E9-AF87-4325-AB4E-F0CF9C8E5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6000" y="5796001"/>
            <a:ext cx="2172984" cy="7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2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095035"/>
            <a:ext cx="5072804" cy="35432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6235B8-27DA-4F9C-BE24-307FBEA89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1040" y="2095035"/>
            <a:ext cx="5091263" cy="35432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13685" y="6388276"/>
            <a:ext cx="1230362" cy="365125"/>
          </a:xfrm>
        </p:spPr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illede/tekst 1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11B269-5A72-4EA5-B73D-712ACA1E5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095035"/>
            <a:ext cx="10552515" cy="35432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5B6A1B-DD79-48A4-89BE-A5F19AD6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9903-3E5C-45D9-95AB-57A8CC6BE70B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D1BFD77-C063-4CBB-8DD4-444AFF5B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1"/>
          <p:cNvGrpSpPr>
            <a:grpSpLocks/>
          </p:cNvGrpSpPr>
          <p:nvPr/>
        </p:nvGrpSpPr>
        <p:grpSpPr bwMode="auto">
          <a:xfrm>
            <a:off x="-12848166" y="-122238"/>
            <a:ext cx="30518100" cy="9263063"/>
            <a:chOff x="-6070" y="-77"/>
            <a:chExt cx="14418" cy="5835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81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da-DK" altLang="da-DK" sz="2400"/>
                <a:t> </a:t>
              </a:r>
            </a:p>
          </p:txBody>
        </p:sp>
        <p:sp>
          <p:nvSpPr>
            <p:cNvPr id="6" name="Freeform 86"/>
            <p:cNvSpPr>
              <a:spLocks noChangeAspect="1" noEditPoints="1"/>
            </p:cNvSpPr>
            <p:nvPr userDrawn="1"/>
          </p:nvSpPr>
          <p:spPr bwMode="auto">
            <a:xfrm>
              <a:off x="988" y="112"/>
              <a:ext cx="7360" cy="5646"/>
            </a:xfrm>
            <a:custGeom>
              <a:avLst/>
              <a:gdLst>
                <a:gd name="T0" fmla="*/ 6946 w 3059"/>
                <a:gd name="T1" fmla="*/ 5081 h 2349"/>
                <a:gd name="T2" fmla="*/ 6321 w 3059"/>
                <a:gd name="T3" fmla="*/ 4913 h 2349"/>
                <a:gd name="T4" fmla="*/ 6164 w 3059"/>
                <a:gd name="T5" fmla="*/ 4483 h 2349"/>
                <a:gd name="T6" fmla="*/ 6143 w 3059"/>
                <a:gd name="T7" fmla="*/ 3581 h 2349"/>
                <a:gd name="T8" fmla="*/ 6145 w 3059"/>
                <a:gd name="T9" fmla="*/ 2507 h 2349"/>
                <a:gd name="T10" fmla="*/ 6446 w 3059"/>
                <a:gd name="T11" fmla="*/ 2146 h 2349"/>
                <a:gd name="T12" fmla="*/ 6872 w 3059"/>
                <a:gd name="T13" fmla="*/ 2024 h 2349"/>
                <a:gd name="T14" fmla="*/ 7011 w 3059"/>
                <a:gd name="T15" fmla="*/ 1882 h 2349"/>
                <a:gd name="T16" fmla="*/ 6977 w 3059"/>
                <a:gd name="T17" fmla="*/ 1560 h 2349"/>
                <a:gd name="T18" fmla="*/ 6506 w 3059"/>
                <a:gd name="T19" fmla="*/ 1488 h 2349"/>
                <a:gd name="T20" fmla="*/ 6068 w 3059"/>
                <a:gd name="T21" fmla="*/ 1399 h 2349"/>
                <a:gd name="T22" fmla="*/ 5962 w 3059"/>
                <a:gd name="T23" fmla="*/ 858 h 2349"/>
                <a:gd name="T24" fmla="*/ 5815 w 3059"/>
                <a:gd name="T25" fmla="*/ 529 h 2349"/>
                <a:gd name="T26" fmla="*/ 5211 w 3059"/>
                <a:gd name="T27" fmla="*/ 411 h 2349"/>
                <a:gd name="T28" fmla="*/ 5002 w 3059"/>
                <a:gd name="T29" fmla="*/ 493 h 2349"/>
                <a:gd name="T30" fmla="*/ 4988 w 3059"/>
                <a:gd name="T31" fmla="*/ 822 h 2349"/>
                <a:gd name="T32" fmla="*/ 4980 w 3059"/>
                <a:gd name="T33" fmla="*/ 1841 h 2349"/>
                <a:gd name="T34" fmla="*/ 4971 w 3059"/>
                <a:gd name="T35" fmla="*/ 3166 h 2349"/>
                <a:gd name="T36" fmla="*/ 4964 w 3059"/>
                <a:gd name="T37" fmla="*/ 4211 h 2349"/>
                <a:gd name="T38" fmla="*/ 5009 w 3059"/>
                <a:gd name="T39" fmla="*/ 5016 h 2349"/>
                <a:gd name="T40" fmla="*/ 5397 w 3059"/>
                <a:gd name="T41" fmla="*/ 5523 h 2349"/>
                <a:gd name="T42" fmla="*/ 6277 w 3059"/>
                <a:gd name="T43" fmla="*/ 5636 h 2349"/>
                <a:gd name="T44" fmla="*/ 7112 w 3059"/>
                <a:gd name="T45" fmla="*/ 5603 h 2349"/>
                <a:gd name="T46" fmla="*/ 7346 w 3059"/>
                <a:gd name="T47" fmla="*/ 5434 h 2349"/>
                <a:gd name="T48" fmla="*/ 7254 w 3059"/>
                <a:gd name="T49" fmla="*/ 5144 h 2349"/>
                <a:gd name="T50" fmla="*/ 2632 w 3059"/>
                <a:gd name="T51" fmla="*/ 4865 h 2349"/>
                <a:gd name="T52" fmla="*/ 2396 w 3059"/>
                <a:gd name="T53" fmla="*/ 4886 h 2349"/>
                <a:gd name="T54" fmla="*/ 1836 w 3059"/>
                <a:gd name="T55" fmla="*/ 4865 h 2349"/>
                <a:gd name="T56" fmla="*/ 1379 w 3059"/>
                <a:gd name="T57" fmla="*/ 4588 h 2349"/>
                <a:gd name="T58" fmla="*/ 1169 w 3059"/>
                <a:gd name="T59" fmla="*/ 3759 h 2349"/>
                <a:gd name="T60" fmla="*/ 1251 w 3059"/>
                <a:gd name="T61" fmla="*/ 2702 h 2349"/>
                <a:gd name="T62" fmla="*/ 1600 w 3059"/>
                <a:gd name="T63" fmla="*/ 2264 h 2349"/>
                <a:gd name="T64" fmla="*/ 2132 w 3059"/>
                <a:gd name="T65" fmla="*/ 2190 h 2349"/>
                <a:gd name="T66" fmla="*/ 2558 w 3059"/>
                <a:gd name="T67" fmla="*/ 2211 h 2349"/>
                <a:gd name="T68" fmla="*/ 2740 w 3059"/>
                <a:gd name="T69" fmla="*/ 2358 h 2349"/>
                <a:gd name="T70" fmla="*/ 2752 w 3059"/>
                <a:gd name="T71" fmla="*/ 3834 h 2349"/>
                <a:gd name="T72" fmla="*/ 4420 w 3059"/>
                <a:gd name="T73" fmla="*/ 5016 h 2349"/>
                <a:gd name="T74" fmla="*/ 4023 w 3059"/>
                <a:gd name="T75" fmla="*/ 4858 h 2349"/>
                <a:gd name="T76" fmla="*/ 3946 w 3059"/>
                <a:gd name="T77" fmla="*/ 4362 h 2349"/>
                <a:gd name="T78" fmla="*/ 3941 w 3059"/>
                <a:gd name="T79" fmla="*/ 3209 h 2349"/>
                <a:gd name="T80" fmla="*/ 3936 w 3059"/>
                <a:gd name="T81" fmla="*/ 1764 h 2349"/>
                <a:gd name="T82" fmla="*/ 3927 w 3059"/>
                <a:gd name="T83" fmla="*/ 649 h 2349"/>
                <a:gd name="T84" fmla="*/ 3900 w 3059"/>
                <a:gd name="T85" fmla="*/ 250 h 2349"/>
                <a:gd name="T86" fmla="*/ 3604 w 3059"/>
                <a:gd name="T87" fmla="*/ 99 h 2349"/>
                <a:gd name="T88" fmla="*/ 2940 w 3059"/>
                <a:gd name="T89" fmla="*/ 0 h 2349"/>
                <a:gd name="T90" fmla="*/ 2774 w 3059"/>
                <a:gd name="T91" fmla="*/ 113 h 2349"/>
                <a:gd name="T92" fmla="*/ 2762 w 3059"/>
                <a:gd name="T93" fmla="*/ 550 h 2349"/>
                <a:gd name="T94" fmla="*/ 2748 w 3059"/>
                <a:gd name="T95" fmla="*/ 1247 h 2349"/>
                <a:gd name="T96" fmla="*/ 2627 w 3059"/>
                <a:gd name="T97" fmla="*/ 1421 h 2349"/>
                <a:gd name="T98" fmla="*/ 1525 w 3059"/>
                <a:gd name="T99" fmla="*/ 1404 h 2349"/>
                <a:gd name="T100" fmla="*/ 890 w 3059"/>
                <a:gd name="T101" fmla="*/ 1565 h 2349"/>
                <a:gd name="T102" fmla="*/ 339 w 3059"/>
                <a:gd name="T103" fmla="*/ 2072 h 2349"/>
                <a:gd name="T104" fmla="*/ 22 w 3059"/>
                <a:gd name="T105" fmla="*/ 3108 h 2349"/>
                <a:gd name="T106" fmla="*/ 91 w 3059"/>
                <a:gd name="T107" fmla="*/ 4454 h 2349"/>
                <a:gd name="T108" fmla="*/ 481 w 3059"/>
                <a:gd name="T109" fmla="*/ 5211 h 2349"/>
                <a:gd name="T110" fmla="*/ 1023 w 3059"/>
                <a:gd name="T111" fmla="*/ 5538 h 2349"/>
                <a:gd name="T112" fmla="*/ 1525 w 3059"/>
                <a:gd name="T113" fmla="*/ 5615 h 2349"/>
                <a:gd name="T114" fmla="*/ 2139 w 3059"/>
                <a:gd name="T115" fmla="*/ 5641 h 2349"/>
                <a:gd name="T116" fmla="*/ 3414 w 3059"/>
                <a:gd name="T117" fmla="*/ 5646 h 2349"/>
                <a:gd name="T118" fmla="*/ 4598 w 3059"/>
                <a:gd name="T119" fmla="*/ 5608 h 2349"/>
                <a:gd name="T120" fmla="*/ 4670 w 3059"/>
                <a:gd name="T121" fmla="*/ 5367 h 2349"/>
                <a:gd name="T122" fmla="*/ 4670 w 3059"/>
                <a:gd name="T123" fmla="*/ 5103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7" name="Freeform 85"/>
            <p:cNvSpPr>
              <a:spLocks noChangeAspect="1"/>
            </p:cNvSpPr>
            <p:nvPr userDrawn="1"/>
          </p:nvSpPr>
          <p:spPr bwMode="auto">
            <a:xfrm>
              <a:off x="3935" y="-77"/>
              <a:ext cx="2098" cy="4516"/>
            </a:xfrm>
            <a:custGeom>
              <a:avLst/>
              <a:gdLst>
                <a:gd name="T0" fmla="*/ 978 w 802"/>
                <a:gd name="T1" fmla="*/ 0 h 1736"/>
                <a:gd name="T2" fmla="*/ 774 w 802"/>
                <a:gd name="T3" fmla="*/ 0 h 1736"/>
                <a:gd name="T4" fmla="*/ 581 w 802"/>
                <a:gd name="T5" fmla="*/ 5 h 1736"/>
                <a:gd name="T6" fmla="*/ 400 w 802"/>
                <a:gd name="T7" fmla="*/ 16 h 1736"/>
                <a:gd name="T8" fmla="*/ 241 w 802"/>
                <a:gd name="T9" fmla="*/ 21 h 1736"/>
                <a:gd name="T10" fmla="*/ 102 w 802"/>
                <a:gd name="T11" fmla="*/ 34 h 1736"/>
                <a:gd name="T12" fmla="*/ 60 w 802"/>
                <a:gd name="T13" fmla="*/ 49 h 1736"/>
                <a:gd name="T14" fmla="*/ 31 w 802"/>
                <a:gd name="T15" fmla="*/ 73 h 1736"/>
                <a:gd name="T16" fmla="*/ 24 w 802"/>
                <a:gd name="T17" fmla="*/ 104 h 1736"/>
                <a:gd name="T18" fmla="*/ 13 w 802"/>
                <a:gd name="T19" fmla="*/ 146 h 1736"/>
                <a:gd name="T20" fmla="*/ 13 w 802"/>
                <a:gd name="T21" fmla="*/ 185 h 1736"/>
                <a:gd name="T22" fmla="*/ 8 w 802"/>
                <a:gd name="T23" fmla="*/ 239 h 1736"/>
                <a:gd name="T24" fmla="*/ 3 w 802"/>
                <a:gd name="T25" fmla="*/ 307 h 1736"/>
                <a:gd name="T26" fmla="*/ 3 w 802"/>
                <a:gd name="T27" fmla="*/ 372 h 1736"/>
                <a:gd name="T28" fmla="*/ 0 w 802"/>
                <a:gd name="T29" fmla="*/ 429 h 1736"/>
                <a:gd name="T30" fmla="*/ 0 w 802"/>
                <a:gd name="T31" fmla="*/ 466 h 1736"/>
                <a:gd name="T32" fmla="*/ 3 w 802"/>
                <a:gd name="T33" fmla="*/ 499 h 1736"/>
                <a:gd name="T34" fmla="*/ 24 w 802"/>
                <a:gd name="T35" fmla="*/ 531 h 1736"/>
                <a:gd name="T36" fmla="*/ 50 w 802"/>
                <a:gd name="T37" fmla="*/ 554 h 1736"/>
                <a:gd name="T38" fmla="*/ 84 w 802"/>
                <a:gd name="T39" fmla="*/ 570 h 1736"/>
                <a:gd name="T40" fmla="*/ 107 w 802"/>
                <a:gd name="T41" fmla="*/ 575 h 1736"/>
                <a:gd name="T42" fmla="*/ 146 w 802"/>
                <a:gd name="T43" fmla="*/ 583 h 1736"/>
                <a:gd name="T44" fmla="*/ 201 w 802"/>
                <a:gd name="T45" fmla="*/ 601 h 1736"/>
                <a:gd name="T46" fmla="*/ 264 w 802"/>
                <a:gd name="T47" fmla="*/ 622 h 1736"/>
                <a:gd name="T48" fmla="*/ 340 w 802"/>
                <a:gd name="T49" fmla="*/ 648 h 1736"/>
                <a:gd name="T50" fmla="*/ 416 w 802"/>
                <a:gd name="T51" fmla="*/ 682 h 1736"/>
                <a:gd name="T52" fmla="*/ 492 w 802"/>
                <a:gd name="T53" fmla="*/ 721 h 1736"/>
                <a:gd name="T54" fmla="*/ 568 w 802"/>
                <a:gd name="T55" fmla="*/ 767 h 1736"/>
                <a:gd name="T56" fmla="*/ 638 w 802"/>
                <a:gd name="T57" fmla="*/ 822 h 1736"/>
                <a:gd name="T58" fmla="*/ 698 w 802"/>
                <a:gd name="T59" fmla="*/ 884 h 1736"/>
                <a:gd name="T60" fmla="*/ 746 w 802"/>
                <a:gd name="T61" fmla="*/ 955 h 1736"/>
                <a:gd name="T62" fmla="*/ 774 w 802"/>
                <a:gd name="T63" fmla="*/ 1033 h 1736"/>
                <a:gd name="T64" fmla="*/ 785 w 802"/>
                <a:gd name="T65" fmla="*/ 1124 h 1736"/>
                <a:gd name="T66" fmla="*/ 785 w 802"/>
                <a:gd name="T67" fmla="*/ 4394 h 1736"/>
                <a:gd name="T68" fmla="*/ 793 w 802"/>
                <a:gd name="T69" fmla="*/ 4433 h 1736"/>
                <a:gd name="T70" fmla="*/ 814 w 802"/>
                <a:gd name="T71" fmla="*/ 4464 h 1736"/>
                <a:gd name="T72" fmla="*/ 845 w 802"/>
                <a:gd name="T73" fmla="*/ 4487 h 1736"/>
                <a:gd name="T74" fmla="*/ 892 w 802"/>
                <a:gd name="T75" fmla="*/ 4503 h 1736"/>
                <a:gd name="T76" fmla="*/ 1161 w 802"/>
                <a:gd name="T77" fmla="*/ 4511 h 1736"/>
                <a:gd name="T78" fmla="*/ 1436 w 802"/>
                <a:gd name="T79" fmla="*/ 4516 h 1736"/>
                <a:gd name="T80" fmla="*/ 1721 w 802"/>
                <a:gd name="T81" fmla="*/ 4511 h 1736"/>
                <a:gd name="T82" fmla="*/ 1999 w 802"/>
                <a:gd name="T83" fmla="*/ 4503 h 1736"/>
                <a:gd name="T84" fmla="*/ 2046 w 802"/>
                <a:gd name="T85" fmla="*/ 4487 h 1736"/>
                <a:gd name="T86" fmla="*/ 2080 w 802"/>
                <a:gd name="T87" fmla="*/ 4464 h 1736"/>
                <a:gd name="T88" fmla="*/ 2095 w 802"/>
                <a:gd name="T89" fmla="*/ 4433 h 1736"/>
                <a:gd name="T90" fmla="*/ 2098 w 802"/>
                <a:gd name="T91" fmla="*/ 4394 h 1736"/>
                <a:gd name="T92" fmla="*/ 2098 w 802"/>
                <a:gd name="T93" fmla="*/ 146 h 1736"/>
                <a:gd name="T94" fmla="*/ 2095 w 802"/>
                <a:gd name="T95" fmla="*/ 109 h 1736"/>
                <a:gd name="T96" fmla="*/ 2074 w 802"/>
                <a:gd name="T97" fmla="*/ 75 h 1736"/>
                <a:gd name="T98" fmla="*/ 2043 w 802"/>
                <a:gd name="T99" fmla="*/ 52 h 1736"/>
                <a:gd name="T100" fmla="*/ 1986 w 802"/>
                <a:gd name="T101" fmla="*/ 39 h 1736"/>
                <a:gd name="T102" fmla="*/ 1821 w 802"/>
                <a:gd name="T103" fmla="*/ 23 h 1736"/>
                <a:gd name="T104" fmla="*/ 1627 w 802"/>
                <a:gd name="T105" fmla="*/ 16 h 1736"/>
                <a:gd name="T106" fmla="*/ 1418 w 802"/>
                <a:gd name="T107" fmla="*/ 5 h 1736"/>
                <a:gd name="T108" fmla="*/ 1201 w 802"/>
                <a:gd name="T109" fmla="*/ 0 h 1736"/>
                <a:gd name="T110" fmla="*/ 978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8" name="Freeform 84"/>
            <p:cNvSpPr>
              <a:spLocks noChangeAspect="1"/>
            </p:cNvSpPr>
            <p:nvPr userDrawn="1"/>
          </p:nvSpPr>
          <p:spPr bwMode="auto">
            <a:xfrm>
              <a:off x="-6070" y="143"/>
              <a:ext cx="8018" cy="5096"/>
            </a:xfrm>
            <a:custGeom>
              <a:avLst/>
              <a:gdLst>
                <a:gd name="T0" fmla="*/ 2265 w 2751"/>
                <a:gd name="T1" fmla="*/ 0 h 1753"/>
                <a:gd name="T2" fmla="*/ 1516 w 2751"/>
                <a:gd name="T3" fmla="*/ 9 h 1753"/>
                <a:gd name="T4" fmla="*/ 810 w 2751"/>
                <a:gd name="T5" fmla="*/ 26 h 1753"/>
                <a:gd name="T6" fmla="*/ 251 w 2751"/>
                <a:gd name="T7" fmla="*/ 52 h 1753"/>
                <a:gd name="T8" fmla="*/ 41 w 2751"/>
                <a:gd name="T9" fmla="*/ 110 h 1753"/>
                <a:gd name="T10" fmla="*/ 15 w 2751"/>
                <a:gd name="T11" fmla="*/ 230 h 1753"/>
                <a:gd name="T12" fmla="*/ 0 w 2751"/>
                <a:gd name="T13" fmla="*/ 445 h 1753"/>
                <a:gd name="T14" fmla="*/ 3 w 2751"/>
                <a:gd name="T15" fmla="*/ 593 h 1753"/>
                <a:gd name="T16" fmla="*/ 93 w 2751"/>
                <a:gd name="T17" fmla="*/ 672 h 1753"/>
                <a:gd name="T18" fmla="*/ 222 w 2751"/>
                <a:gd name="T19" fmla="*/ 698 h 1753"/>
                <a:gd name="T20" fmla="*/ 458 w 2751"/>
                <a:gd name="T21" fmla="*/ 779 h 1753"/>
                <a:gd name="T22" fmla="*/ 711 w 2751"/>
                <a:gd name="T23" fmla="*/ 933 h 1753"/>
                <a:gd name="T24" fmla="*/ 863 w 2751"/>
                <a:gd name="T25" fmla="*/ 1169 h 1753"/>
                <a:gd name="T26" fmla="*/ 880 w 2751"/>
                <a:gd name="T27" fmla="*/ 4997 h 1753"/>
                <a:gd name="T28" fmla="*/ 941 w 2751"/>
                <a:gd name="T29" fmla="*/ 5076 h 1753"/>
                <a:gd name="T30" fmla="*/ 1384 w 2751"/>
                <a:gd name="T31" fmla="*/ 5096 h 1753"/>
                <a:gd name="T32" fmla="*/ 1979 w 2751"/>
                <a:gd name="T33" fmla="*/ 5093 h 1753"/>
                <a:gd name="T34" fmla="*/ 2227 w 2751"/>
                <a:gd name="T35" fmla="*/ 5055 h 1753"/>
                <a:gd name="T36" fmla="*/ 2265 w 2751"/>
                <a:gd name="T37" fmla="*/ 4962 h 1753"/>
                <a:gd name="T38" fmla="*/ 2303 w 2751"/>
                <a:gd name="T39" fmla="*/ 1090 h 1753"/>
                <a:gd name="T40" fmla="*/ 2434 w 2751"/>
                <a:gd name="T41" fmla="*/ 1058 h 1753"/>
                <a:gd name="T42" fmla="*/ 2748 w 2751"/>
                <a:gd name="T43" fmla="*/ 1052 h 1753"/>
                <a:gd name="T44" fmla="*/ 3296 w 2751"/>
                <a:gd name="T45" fmla="*/ 1076 h 1753"/>
                <a:gd name="T46" fmla="*/ 3544 w 2751"/>
                <a:gd name="T47" fmla="*/ 1174 h 1753"/>
                <a:gd name="T48" fmla="*/ 3672 w 2751"/>
                <a:gd name="T49" fmla="*/ 1416 h 1753"/>
                <a:gd name="T50" fmla="*/ 3699 w 2751"/>
                <a:gd name="T51" fmla="*/ 4965 h 1753"/>
                <a:gd name="T52" fmla="*/ 3731 w 2751"/>
                <a:gd name="T53" fmla="*/ 5055 h 1753"/>
                <a:gd name="T54" fmla="*/ 4110 w 2751"/>
                <a:gd name="T55" fmla="*/ 5096 h 1753"/>
                <a:gd name="T56" fmla="*/ 4984 w 2751"/>
                <a:gd name="T57" fmla="*/ 5087 h 1753"/>
                <a:gd name="T58" fmla="*/ 5089 w 2751"/>
                <a:gd name="T59" fmla="*/ 5029 h 1753"/>
                <a:gd name="T60" fmla="*/ 5101 w 2751"/>
                <a:gd name="T61" fmla="*/ 1174 h 1753"/>
                <a:gd name="T62" fmla="*/ 5179 w 2751"/>
                <a:gd name="T63" fmla="*/ 1076 h 1753"/>
                <a:gd name="T64" fmla="*/ 5354 w 2751"/>
                <a:gd name="T65" fmla="*/ 1052 h 1753"/>
                <a:gd name="T66" fmla="*/ 5721 w 2751"/>
                <a:gd name="T67" fmla="*/ 1052 h 1753"/>
                <a:gd name="T68" fmla="*/ 6138 w 2751"/>
                <a:gd name="T69" fmla="*/ 1084 h 1753"/>
                <a:gd name="T70" fmla="*/ 6392 w 2751"/>
                <a:gd name="T71" fmla="*/ 1195 h 1753"/>
                <a:gd name="T72" fmla="*/ 6532 w 2751"/>
                <a:gd name="T73" fmla="*/ 1442 h 1753"/>
                <a:gd name="T74" fmla="*/ 6561 w 2751"/>
                <a:gd name="T75" fmla="*/ 4285 h 1753"/>
                <a:gd name="T76" fmla="*/ 6581 w 2751"/>
                <a:gd name="T77" fmla="*/ 4657 h 1753"/>
                <a:gd name="T78" fmla="*/ 6680 w 2751"/>
                <a:gd name="T79" fmla="*/ 4913 h 1753"/>
                <a:gd name="T80" fmla="*/ 6922 w 2751"/>
                <a:gd name="T81" fmla="*/ 5055 h 1753"/>
                <a:gd name="T82" fmla="*/ 7391 w 2751"/>
                <a:gd name="T83" fmla="*/ 5096 h 1753"/>
                <a:gd name="T84" fmla="*/ 7788 w 2751"/>
                <a:gd name="T85" fmla="*/ 5093 h 1753"/>
                <a:gd name="T86" fmla="*/ 7951 w 2751"/>
                <a:gd name="T87" fmla="*/ 5076 h 1753"/>
                <a:gd name="T88" fmla="*/ 8015 w 2751"/>
                <a:gd name="T89" fmla="*/ 4971 h 1753"/>
                <a:gd name="T90" fmla="*/ 8018 w 2751"/>
                <a:gd name="T91" fmla="*/ 4773 h 1753"/>
                <a:gd name="T92" fmla="*/ 8018 w 2751"/>
                <a:gd name="T93" fmla="*/ 4320 h 1753"/>
                <a:gd name="T94" fmla="*/ 8018 w 2751"/>
                <a:gd name="T95" fmla="*/ 3698 h 1753"/>
                <a:gd name="T96" fmla="*/ 8018 w 2751"/>
                <a:gd name="T97" fmla="*/ 2994 h 1753"/>
                <a:gd name="T98" fmla="*/ 8015 w 2751"/>
                <a:gd name="T99" fmla="*/ 2302 h 1753"/>
                <a:gd name="T100" fmla="*/ 8015 w 2751"/>
                <a:gd name="T101" fmla="*/ 1552 h 1753"/>
                <a:gd name="T102" fmla="*/ 7960 w 2751"/>
                <a:gd name="T103" fmla="*/ 942 h 1753"/>
                <a:gd name="T104" fmla="*/ 7814 w 2751"/>
                <a:gd name="T105" fmla="*/ 535 h 1753"/>
                <a:gd name="T106" fmla="*/ 7514 w 2751"/>
                <a:gd name="T107" fmla="*/ 276 h 1753"/>
                <a:gd name="T108" fmla="*/ 7001 w 2751"/>
                <a:gd name="T109" fmla="*/ 137 h 1753"/>
                <a:gd name="T110" fmla="*/ 6228 w 2751"/>
                <a:gd name="T111" fmla="*/ 61 h 1753"/>
                <a:gd name="T112" fmla="*/ 5159 w 2751"/>
                <a:gd name="T113" fmla="*/ 20 h 1753"/>
                <a:gd name="T114" fmla="*/ 3926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 sz="2400"/>
            </a:p>
          </p:txBody>
        </p:sp>
      </p:grpSp>
      <p:grpSp>
        <p:nvGrpSpPr>
          <p:cNvPr id="9" name="Group 61"/>
          <p:cNvGrpSpPr>
            <a:grpSpLocks noChangeAspect="1"/>
          </p:cNvGrpSpPr>
          <p:nvPr/>
        </p:nvGrpSpPr>
        <p:grpSpPr bwMode="auto">
          <a:xfrm>
            <a:off x="6203951" y="1077913"/>
            <a:ext cx="4853516" cy="1770062"/>
            <a:chOff x="2425" y="7208"/>
            <a:chExt cx="7069" cy="3441"/>
          </a:xfrm>
        </p:grpSpPr>
        <p:sp>
          <p:nvSpPr>
            <p:cNvPr id="10" name="Freeform 6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1" name="Freeform 6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2" name="Freeform 6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3" name="Freeform 6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4" name="Freeform 6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5" name="Freeform 6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6" name="Freeform 6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7" name="Freeform 6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8" name="Freeform 7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9" name="Freeform 7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0" name="Freeform 7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1" name="Freeform 7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2" name="Freeform 7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3" name="Freeform 7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4" name="Freeform 7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5" name="Rectangle 7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a-DK" altLang="da-DK" sz="2400"/>
            </a:p>
          </p:txBody>
        </p:sp>
        <p:sp>
          <p:nvSpPr>
            <p:cNvPr id="26" name="Rectangle 7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a-DK" altLang="da-DK" sz="2400"/>
            </a:p>
          </p:txBody>
        </p:sp>
        <p:sp>
          <p:nvSpPr>
            <p:cNvPr id="27" name="Freeform 7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8" name="Freeform 8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29" name="Freeform 8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</p:grpSp>
      <p:sp>
        <p:nvSpPr>
          <p:cNvPr id="39024" name="Rectangle 112"/>
          <p:cNvSpPr>
            <a:spLocks noGrp="1" noChangeArrowheads="1"/>
          </p:cNvSpPr>
          <p:nvPr>
            <p:ph type="ctrTitle" sz="quarter"/>
          </p:nvPr>
        </p:nvSpPr>
        <p:spPr>
          <a:xfrm>
            <a:off x="1198034" y="3813176"/>
            <a:ext cx="9836151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/>
              <a:t>Klik for at redigere i master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98034" y="5397500"/>
            <a:ext cx="9836151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/>
              <a:t>Klik for at redigere i master</a:t>
            </a:r>
          </a:p>
        </p:txBody>
      </p:sp>
      <p:sp>
        <p:nvSpPr>
          <p:cNvPr id="30" name="Rectangle 8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a-DK" altLang="da-DK"/>
              <a:t>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221017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506B-3E07-4464-89EC-38E06700D0D5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1050169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51CA-0747-4F21-8B2E-7DCE9AA2ADE8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105645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58850" y="2159001"/>
            <a:ext cx="4696883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858934" y="2159001"/>
            <a:ext cx="4696884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025A5-7F6A-45C8-AAE6-6A013D76E066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261265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78F2C34-614D-41D4-95D3-16FA5216C09B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rgbClr val="B70C0A"/>
              </a:solidFill>
            </a:endParaRPr>
          </a:p>
        </p:txBody>
      </p:sp>
      <p:sp>
        <p:nvSpPr>
          <p:cNvPr id="10" name="Pladsholder til tekst 4">
            <a:extLst>
              <a:ext uri="{FF2B5EF4-FFF2-40B4-BE49-F238E27FC236}">
                <a16:creationId xmlns:a16="http://schemas.microsoft.com/office/drawing/2014/main" id="{E3A55C3B-E0BF-47E9-8F53-75F2D240A3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000" y="6386400"/>
            <a:ext cx="1776593" cy="2494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1200" b="0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D. MMMM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AB259B1D-1FC6-4534-BBCA-1A528E273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000" y="1224000"/>
            <a:ext cx="10332000" cy="1944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lnSpc>
                <a:spcPct val="100000"/>
              </a:lnSpc>
              <a:defRPr sz="63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9839372C-C9D4-4435-BF07-0F3BB9ABF0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000" y="3455462"/>
            <a:ext cx="10332000" cy="151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3000" b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Undertitel</a:t>
            </a:r>
          </a:p>
        </p:txBody>
      </p:sp>
      <p:pic>
        <p:nvPicPr>
          <p:cNvPr id="12" name="Billede 11" descr="LOGO_Midttrafik_hvid.png">
            <a:extLst>
              <a:ext uri="{FF2B5EF4-FFF2-40B4-BE49-F238E27FC236}">
                <a16:creationId xmlns:a16="http://schemas.microsoft.com/office/drawing/2014/main" id="{8D8F35F5-9CCC-4ED6-9199-DF2D914F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000" y="5796001"/>
            <a:ext cx="2172984" cy="7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60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5CBCC-D662-4411-B939-9F9171486F9A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1430362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7C6DB-38E5-4E12-9738-5B3670849631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859208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D4CE-8F15-4C54-AE8C-93FBD96E5552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872243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930B2-6713-4E16-A2CC-D452DAA35CF3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611270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656CA-88ED-4759-8CE7-B4DA580A36BC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4164993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2AAB9-9D46-4C6D-923F-FE4D44975753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1579636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157633" y="1187451"/>
            <a:ext cx="2398184" cy="498157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958851" y="1187451"/>
            <a:ext cx="6995583" cy="498157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A4648-7917-4B8F-8434-C3410913AE08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288106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LOGO_Midttrafik.png">
            <a:extLst>
              <a:ext uri="{FF2B5EF4-FFF2-40B4-BE49-F238E27FC236}">
                <a16:creationId xmlns:a16="http://schemas.microsoft.com/office/drawing/2014/main" id="{C6F768E3-A0C3-4E4A-BC95-D2EC30B51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000" y="5796000"/>
            <a:ext cx="2176551" cy="750084"/>
          </a:xfrm>
          <a:prstGeom prst="rect">
            <a:avLst/>
          </a:prstGeom>
        </p:spPr>
      </p:pic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7A97098-76D8-4DF6-811B-39C9DDC05E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500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" name="Titel 7">
            <a:extLst>
              <a:ext uri="{FF2B5EF4-FFF2-40B4-BE49-F238E27FC236}">
                <a16:creationId xmlns:a16="http://schemas.microsoft.com/office/drawing/2014/main" id="{09ED137F-EA41-47DA-9CE6-4EAC8D7802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4716001"/>
            <a:ext cx="6912000" cy="10545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lnSpc>
                <a:spcPct val="100000"/>
              </a:lnSpc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15" name="Pladsholder til tekst 4">
            <a:extLst>
              <a:ext uri="{FF2B5EF4-FFF2-40B4-BE49-F238E27FC236}">
                <a16:creationId xmlns:a16="http://schemas.microsoft.com/office/drawing/2014/main" id="{3CB39438-C3B8-4B8B-8F78-72E7DF78CC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001" y="6386359"/>
            <a:ext cx="1776593" cy="2494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a-DK" sz="1200" b="0" kern="1200" cap="all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D. MMMM </a:t>
            </a:r>
            <a:r>
              <a:rPr lang="da-DK" dirty="0" err="1"/>
              <a:t>åååå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53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7A97098-76D8-4DF6-811B-39C9DDC05E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2"/>
            <a:ext cx="12192000" cy="68580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F7E2B4A6-B8AF-46AE-9924-94AA347EC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4493749"/>
            <a:ext cx="6912000" cy="14760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vert="horz" lIns="288000" tIns="252000" rIns="288000" bIns="288000" anchor="ctr" anchorCtr="0"/>
          <a:lstStyle>
            <a:lvl1pPr algn="l">
              <a:lnSpc>
                <a:spcPct val="100000"/>
              </a:lnSpc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4A94364-138C-4F41-9892-12A788259910}"/>
              </a:ext>
            </a:extLst>
          </p:cNvPr>
          <p:cNvSpPr txBox="1"/>
          <p:nvPr userDrawn="1"/>
        </p:nvSpPr>
        <p:spPr>
          <a:xfrm>
            <a:off x="-1735667" y="-2"/>
            <a:ext cx="163200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00" noProof="0" dirty="0"/>
              <a:t>Sørg for at billedet altid er placeret bag tekstelementet. Hvis billedet lægger sig forrest, </a:t>
            </a:r>
            <a:r>
              <a:rPr lang="da-DK" sz="1000" noProof="0" dirty="0" err="1"/>
              <a:t>højre-klik</a:t>
            </a:r>
            <a:r>
              <a:rPr lang="da-DK" sz="1000" noProof="0" dirty="0"/>
              <a:t> på billedet og vælg </a:t>
            </a:r>
            <a:br>
              <a:rPr lang="da-DK" sz="1000" noProof="0" dirty="0"/>
            </a:br>
            <a:r>
              <a:rPr lang="da-DK" sz="1000" noProof="0" dirty="0"/>
              <a:t>“Placer bagest”,</a:t>
            </a:r>
          </a:p>
        </p:txBody>
      </p:sp>
    </p:spTree>
    <p:extLst>
      <p:ext uri="{BB962C8B-B14F-4D97-AF65-F5344CB8AC3E}">
        <p14:creationId xmlns:p14="http://schemas.microsoft.com/office/powerpoint/2010/main" val="223384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36000" y="6408001"/>
            <a:ext cx="409983" cy="365125"/>
          </a:xfrm>
        </p:spPr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" name="Billede 18" descr="LOGO_Midttrafik.jpg">
            <a:extLst>
              <a:ext uri="{FF2B5EF4-FFF2-40B4-BE49-F238E27FC236}">
                <a16:creationId xmlns:a16="http://schemas.microsoft.com/office/drawing/2014/main" id="{0734EA9D-FA29-4FFF-9296-78869F55E6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000" y="6228000"/>
            <a:ext cx="1171986" cy="40389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98044D7-E309-4749-B3B1-7F6EF354AB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000" y="540000"/>
            <a:ext cx="10332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Agenda overskrift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BC63EBAA-1273-4ECC-824A-E80248C705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6000" y="1548000"/>
            <a:ext cx="10332000" cy="4500000"/>
          </a:xfrm>
        </p:spPr>
        <p:txBody>
          <a:bodyPr/>
          <a:lstStyle>
            <a:lvl1pPr>
              <a:spcBef>
                <a:spcPts val="2400"/>
              </a:spcBef>
              <a:buClr>
                <a:schemeClr val="accent2"/>
              </a:buClr>
              <a:defRPr sz="2200"/>
            </a:lvl1pPr>
            <a:lvl2pPr>
              <a:spcBef>
                <a:spcPts val="1200"/>
              </a:spcBef>
              <a:defRPr sz="1800"/>
            </a:lvl2pPr>
            <a:lvl3pPr marL="576000" indent="0">
              <a:spcBef>
                <a:spcPts val="600"/>
              </a:spcBef>
              <a:buNone/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349531F-3EAD-45BB-8F43-5969301394B9}"/>
              </a:ext>
            </a:extLst>
          </p:cNvPr>
          <p:cNvSpPr txBox="1">
            <a:spLocks/>
          </p:cNvSpPr>
          <p:nvPr userDrawn="1"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729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, 1 sp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7FA096C2-57D6-4566-A7FD-FFA6D63AA09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36000" y="1548000"/>
            <a:ext cx="10332000" cy="450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0" name="Titel 7">
            <a:extLst>
              <a:ext uri="{FF2B5EF4-FFF2-40B4-BE49-F238E27FC236}">
                <a16:creationId xmlns:a16="http://schemas.microsoft.com/office/drawing/2014/main" id="{E156DC07-D394-45AF-AF60-28F6E5A28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540000"/>
            <a:ext cx="10332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4206672-F74F-482F-9C42-5C673A4CE237}"/>
              </a:ext>
            </a:extLst>
          </p:cNvPr>
          <p:cNvSpPr txBox="1">
            <a:spLocks/>
          </p:cNvSpPr>
          <p:nvPr userDrawn="1"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Billede 11" descr="LOGO_Midttrafik.jpg">
            <a:extLst>
              <a:ext uri="{FF2B5EF4-FFF2-40B4-BE49-F238E27FC236}">
                <a16:creationId xmlns:a16="http://schemas.microsoft.com/office/drawing/2014/main" id="{A207DC3F-C445-4FC2-BACB-0F977C91D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000" y="6228000"/>
            <a:ext cx="1171986" cy="4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3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, 2 sp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8044D7-E309-4749-B3B1-7F6EF354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540000"/>
            <a:ext cx="10332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1" name="Pladsholder til indhold 13">
            <a:extLst>
              <a:ext uri="{FF2B5EF4-FFF2-40B4-BE49-F238E27FC236}">
                <a16:creationId xmlns:a16="http://schemas.microsoft.com/office/drawing/2014/main" id="{DA51029D-3ED9-4CF9-A5FB-BFE6396A7D2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36000" y="1548000"/>
            <a:ext cx="4932000" cy="450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indhold 13">
            <a:extLst>
              <a:ext uri="{FF2B5EF4-FFF2-40B4-BE49-F238E27FC236}">
                <a16:creationId xmlns:a16="http://schemas.microsoft.com/office/drawing/2014/main" id="{508097FF-C0D0-439F-ABC5-1197EFCA12F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21010" y="1548000"/>
            <a:ext cx="4932000" cy="450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CBA6AA6-CEAA-4BAD-AA56-43BD1980C247}"/>
              </a:ext>
            </a:extLst>
          </p:cNvPr>
          <p:cNvSpPr txBox="1">
            <a:spLocks/>
          </p:cNvSpPr>
          <p:nvPr userDrawn="1"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Billede 14" descr="LOGO_Midttrafik.jpg">
            <a:extLst>
              <a:ext uri="{FF2B5EF4-FFF2-40B4-BE49-F238E27FC236}">
                <a16:creationId xmlns:a16="http://schemas.microsoft.com/office/drawing/2014/main" id="{FB65AA7B-EDD8-4990-A9B4-F1963014E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000" y="6228000"/>
            <a:ext cx="1171986" cy="4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2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th., billede t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8044D7-E309-4749-B3B1-7F6EF354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540000"/>
            <a:ext cx="10332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BC63EBAA-1273-4ECC-824A-E80248C705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6000" y="1548000"/>
            <a:ext cx="4932000" cy="4500000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3AFA29F3-C5A9-4782-9901-7FA10908D64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21600" y="1547812"/>
            <a:ext cx="4932000" cy="450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86FC179-0E11-4B8E-9B1B-2A746AEC6F30}"/>
              </a:ext>
            </a:extLst>
          </p:cNvPr>
          <p:cNvSpPr txBox="1">
            <a:spLocks/>
          </p:cNvSpPr>
          <p:nvPr userDrawn="1"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Billede 13" descr="LOGO_Midttrafik.jpg">
            <a:extLst>
              <a:ext uri="{FF2B5EF4-FFF2-40B4-BE49-F238E27FC236}">
                <a16:creationId xmlns:a16="http://schemas.microsoft.com/office/drawing/2014/main" id="{AA80837A-2839-47FB-A9EA-5E8217D87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000" y="6228000"/>
            <a:ext cx="1171986" cy="4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7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billede th., tekst t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716094" y="1441450"/>
            <a:ext cx="10892367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B22D263-55D6-4FFA-A8D5-F8F3087E24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9ED47D-0062-42EC-802E-35B91D3071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8044D7-E309-4749-B3B1-7F6EF354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540000"/>
            <a:ext cx="10332000" cy="756000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a-DK" sz="2400" b="1" kern="1200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BC63EBAA-1273-4ECC-824A-E80248C705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1600" y="1548000"/>
            <a:ext cx="4932000" cy="4500000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3AFA29F3-C5A9-4782-9901-7FA10908D64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6000" y="1548000"/>
            <a:ext cx="4932000" cy="450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ACDF165-9559-48B4-A471-8CBDCCA50CE2}"/>
              </a:ext>
            </a:extLst>
          </p:cNvPr>
          <p:cNvSpPr txBox="1">
            <a:spLocks/>
          </p:cNvSpPr>
          <p:nvPr userDrawn="1"/>
        </p:nvSpPr>
        <p:spPr>
          <a:xfrm>
            <a:off x="716094" y="3004878"/>
            <a:ext cx="10892428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Billede 12" descr="LOGO_Midttrafik.jpg">
            <a:extLst>
              <a:ext uri="{FF2B5EF4-FFF2-40B4-BE49-F238E27FC236}">
                <a16:creationId xmlns:a16="http://schemas.microsoft.com/office/drawing/2014/main" id="{FC76D31C-C001-4686-B581-229AC7CF98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000" y="6228000"/>
            <a:ext cx="1171986" cy="4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0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6F4F133-7D0F-4F72-AC2B-53ED1621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540000"/>
            <a:ext cx="10332000" cy="756000"/>
          </a:xfrm>
          <a:prstGeom prst="rect">
            <a:avLst/>
          </a:prstGeom>
        </p:spPr>
        <p:txBody>
          <a:bodyPr vert="horz" lIns="0" tIns="0" rIns="0" bIns="0" anchor="t" anchorCtr="0"/>
          <a:lstStyle/>
          <a:p>
            <a:pPr lvl="0" algn="l"/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CDE3503-B8F7-49BF-B2B8-B4AA00FB1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000" y="1548000"/>
            <a:ext cx="10332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BF242A1-9C06-47D8-B059-E29D53275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2000" y="6408001"/>
            <a:ext cx="648335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0921D6A-0145-4EA8-9041-CB237AC99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000" y="6408001"/>
            <a:ext cx="3960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accent2"/>
                </a:solidFill>
                <a:latin typeface="+mn-lt"/>
              </a:defRPr>
            </a:lvl1pPr>
          </a:lstStyle>
          <a:p>
            <a:fld id="{767C0059-3309-463A-B290-E3AF3EE55A2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758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90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7" r:id="rId10"/>
    <p:sldLayoutId id="2147483686" r:id="rId11"/>
    <p:sldLayoutId id="2147483691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lang="da-DK" sz="2400" b="1" kern="1200" cap="all" dirty="0" smtClean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2"/>
        </a:buClr>
        <a:buSzPct val="110000"/>
        <a:buFont typeface="Arial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spcBef>
          <a:spcPts val="600"/>
        </a:spcBef>
        <a:buFont typeface="Arial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792000" indent="-216000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80000" indent="-216000" algn="l" defTabSz="457200" rtl="0" eaLnBrk="1" latinLnBrk="0" hangingPunct="1">
        <a:spcBef>
          <a:spcPts val="600"/>
        </a:spcBef>
        <a:buFont typeface="Arial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96000" indent="-216000" algn="l" defTabSz="457200" rtl="0" eaLnBrk="1" latinLnBrk="0" hangingPunct="1">
        <a:spcBef>
          <a:spcPts val="600"/>
        </a:spcBef>
        <a:buFont typeface="Arial"/>
        <a:buChar char="»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813" cy="6858000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E91E3F2-A4CD-4156-BB2E-AA623406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659"/>
            <a:ext cx="10554105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1192028-15AC-4E72-916A-A3CF610FC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96684"/>
            <a:ext cx="10554105" cy="25415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FADD5F7-692F-42ED-8AB2-94A8E2077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122" y="6388276"/>
            <a:ext cx="12303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52">
                <a:solidFill>
                  <a:schemeClr val="bg1"/>
                </a:solidFill>
              </a:defRPr>
            </a:lvl1pPr>
          </a:lstStyle>
          <a:p>
            <a:fld id="{10179903-3E5C-45D9-95AB-57A8CC6BE70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212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7" r:id="rId2"/>
    <p:sldLayoutId id="2147483732" r:id="rId3"/>
  </p:sldLayoutIdLst>
  <p:hf hdr="0" dt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rgbClr val="565656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1pPr>
      <a:lvl2pPr marL="36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2pPr>
      <a:lvl3pPr marL="54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3pPr>
      <a:lvl4pPr marL="72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4pPr>
      <a:lvl5pPr marL="900000" indent="-180000" algn="l" defTabSz="864017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Symbol" panose="05050102010706020507" pitchFamily="18" charset="2"/>
        <a:buChar char=""/>
        <a:defRPr sz="1600" kern="1200">
          <a:solidFill>
            <a:srgbClr val="565656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20" userDrawn="1">
          <p15:clr>
            <a:srgbClr val="F26B43"/>
          </p15:clr>
        </p15:guide>
        <p15:guide id="2" pos="528" userDrawn="1">
          <p15:clr>
            <a:srgbClr val="F26B43"/>
          </p15:clr>
        </p15:guide>
        <p15:guide id="3" pos="7176" userDrawn="1">
          <p15:clr>
            <a:srgbClr val="F26B43"/>
          </p15:clr>
        </p15:guide>
        <p15:guide id="4" orient="horz" pos="3792" userDrawn="1">
          <p15:clr>
            <a:srgbClr val="F26B43"/>
          </p15:clr>
        </p15:guide>
        <p15:guide id="5" orient="horz" pos="355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58851" y="1187450"/>
            <a:ext cx="959696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1" y="2159001"/>
            <a:ext cx="9596967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1900" y="6332539"/>
            <a:ext cx="3098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F435A9F-F721-4287-96F0-22DD40AD8ABA}" type="slidenum">
              <a:rPr lang="da-DK" altLang="da-DK"/>
              <a:pPr>
                <a:defRPr/>
              </a:pPr>
              <a:t>‹nr.›</a:t>
            </a:fld>
            <a:r>
              <a:rPr lang="da-DK" altLang="da-DK"/>
              <a:t>  ▪  www.regionmidtjylland.dk</a:t>
            </a:r>
          </a:p>
        </p:txBody>
      </p:sp>
      <p:grpSp>
        <p:nvGrpSpPr>
          <p:cNvPr id="1029" name="Group 131"/>
          <p:cNvGrpSpPr>
            <a:grpSpLocks noChangeAspect="1"/>
          </p:cNvGrpSpPr>
          <p:nvPr/>
        </p:nvGrpSpPr>
        <p:grpSpPr bwMode="auto">
          <a:xfrm>
            <a:off x="10502901" y="196850"/>
            <a:ext cx="1428751" cy="520700"/>
            <a:chOff x="2425" y="7208"/>
            <a:chExt cx="7069" cy="3441"/>
          </a:xfrm>
        </p:grpSpPr>
        <p:sp>
          <p:nvSpPr>
            <p:cNvPr id="103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3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5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a-DK" altLang="da-DK" sz="2400"/>
            </a:p>
          </p:txBody>
        </p:sp>
        <p:sp>
          <p:nvSpPr>
            <p:cNvPr id="1046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a-DK" altLang="da-DK" sz="2400"/>
            </a:p>
          </p:txBody>
        </p:sp>
        <p:sp>
          <p:nvSpPr>
            <p:cNvPr id="104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04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D40FA12-D393-428C-B090-D7C4B4FF4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Fagligt forum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ECE0069E-F12A-4576-875D-767FD4DC4D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Møde d. 13. oktober 2022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7171D49-FEFD-461B-9625-527185DD35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553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03F583D1-380A-4FB1-A6DB-6FE0BCBDC7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none" spc="0" normalizeH="0" baseline="0" noProof="0">
                <a:ln>
                  <a:noFill/>
                </a:ln>
                <a:solidFill>
                  <a:srgbClr val="5C656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Fagligt Forum 13. oktober 2022</a:t>
            </a:r>
            <a:endParaRPr kumimoji="0" lang="da-DK" sz="800" b="1" i="0" u="none" strike="noStrike" kern="1200" cap="none" spc="0" normalizeH="0" baseline="0" noProof="0" dirty="0">
              <a:ln>
                <a:noFill/>
              </a:ln>
              <a:solidFill>
                <a:srgbClr val="5C656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90F1964-84BF-43AF-A633-0893EA36EA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0" name="Pladsholder til tekst 4">
            <a:extLst>
              <a:ext uri="{FF2B5EF4-FFF2-40B4-BE49-F238E27FC236}">
                <a16:creationId xmlns:a16="http://schemas.microsoft.com/office/drawing/2014/main" id="{CECB502F-A8EA-4D29-B82D-40F2DC111101}"/>
              </a:ext>
            </a:extLst>
          </p:cNvPr>
          <p:cNvSpPr txBox="1">
            <a:spLocks/>
          </p:cNvSpPr>
          <p:nvPr/>
        </p:nvSpPr>
        <p:spPr>
          <a:xfrm>
            <a:off x="6644640" y="666750"/>
            <a:ext cx="5097780" cy="5577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2400"/>
              </a:spcBef>
              <a:buClr>
                <a:schemeClr val="accent2"/>
              </a:buClr>
              <a:buSzPct val="110000"/>
              <a:buFont typeface="Arial"/>
              <a:buChar char="•"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spcBef>
                <a:spcPts val="1200"/>
              </a:spcBef>
              <a:buFont typeface="Arial"/>
              <a:buChar char="–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5760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80000" indent="-2160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457200" rtl="0" eaLnBrk="1" latinLnBrk="0" hangingPunct="1">
              <a:spcBef>
                <a:spcPts val="600"/>
              </a:spcBef>
              <a:buFont typeface="Arial"/>
              <a:buChar char="»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lnSpc>
                <a:spcPct val="107000"/>
              </a:lnSpc>
              <a:spcBef>
                <a:spcPts val="0"/>
              </a:spcBef>
              <a:buNone/>
            </a:pPr>
            <a:r>
              <a:rPr lang="da-DK" sz="1600" b="1" i="0" u="none" strike="noStrike" kern="1200" dirty="0">
                <a:solidFill>
                  <a:schemeClr val="tx1"/>
                </a:solidFill>
                <a:effectLst/>
              </a:rPr>
              <a:t>Produkterne i den åbne Flextrafik er for svære at forstå og bruge for kunderne</a:t>
            </a:r>
            <a:br>
              <a:rPr lang="da-DK" sz="1600" i="0" u="none" strike="noStrike" kern="1200" dirty="0">
                <a:solidFill>
                  <a:schemeClr val="tx1"/>
                </a:solidFill>
                <a:effectLst/>
              </a:rPr>
            </a:br>
            <a:r>
              <a:rPr lang="da-DK" sz="1600" i="0" u="none" strike="noStrike" kern="1200" dirty="0">
                <a:solidFill>
                  <a:schemeClr val="tx1"/>
                </a:solidFill>
                <a:effectLst/>
              </a:rPr>
              <a:t>– </a:t>
            </a:r>
            <a:r>
              <a:rPr lang="da-DK" sz="1600" dirty="0">
                <a:solidFill>
                  <a:schemeClr val="tx1"/>
                </a:solidFill>
              </a:rPr>
              <a:t>d</a:t>
            </a:r>
            <a:r>
              <a:rPr lang="da-DK" sz="1600" i="0" u="none" strike="noStrike" kern="1200" dirty="0">
                <a:solidFill>
                  <a:schemeClr val="tx1"/>
                </a:solidFill>
                <a:effectLst/>
              </a:rPr>
              <a:t>er er behov for en forenkling.</a:t>
            </a:r>
            <a:endParaRPr lang="da-DK" sz="1600" i="0" u="none" strike="noStrike" dirty="0">
              <a:solidFill>
                <a:schemeClr val="tx1"/>
              </a:solidFill>
              <a:effectLst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a-DK" sz="1600" i="0" u="none" strike="noStrike" kern="1200" dirty="0">
              <a:solidFill>
                <a:schemeClr val="tx1"/>
              </a:solidFill>
              <a:effectLst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a-DK" sz="1600" i="0" u="none" strike="noStrike" kern="1200" dirty="0">
                <a:solidFill>
                  <a:schemeClr val="tx1"/>
                </a:solidFill>
                <a:effectLst/>
              </a:rPr>
              <a:t>Bestyrelsens vision:</a:t>
            </a:r>
            <a:endParaRPr lang="da-DK" sz="1600" i="0" u="none" strike="noStrike" dirty="0">
              <a:solidFill>
                <a:schemeClr val="tx1"/>
              </a:solidFill>
              <a:effectLst/>
            </a:endParaRPr>
          </a:p>
          <a:p>
            <a:pPr marL="347472" indent="-347472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1600" i="1" dirty="0">
                <a:solidFill>
                  <a:schemeClr val="tx1"/>
                </a:solidFill>
              </a:rPr>
              <a:t>Den åbne flextrafik skal være e</a:t>
            </a:r>
            <a:r>
              <a:rPr lang="da-DK" sz="1600" i="1" u="none" strike="noStrike" kern="1200" dirty="0">
                <a:solidFill>
                  <a:schemeClr val="tx1"/>
                </a:solidFill>
                <a:effectLst/>
              </a:rPr>
              <a:t>t </a:t>
            </a:r>
            <a:r>
              <a:rPr lang="da-DK" sz="1600" b="1" i="1" u="none" strike="noStrike" kern="1200" dirty="0">
                <a:solidFill>
                  <a:schemeClr val="tx1"/>
                </a:solidFill>
                <a:effectLst/>
              </a:rPr>
              <a:t>fleksibelt</a:t>
            </a:r>
            <a:r>
              <a:rPr lang="da-DK" sz="1600" i="1" u="none" strike="noStrike" kern="1200" dirty="0">
                <a:solidFill>
                  <a:schemeClr val="tx1"/>
                </a:solidFill>
                <a:effectLst/>
              </a:rPr>
              <a:t>, </a:t>
            </a:r>
            <a:r>
              <a:rPr lang="da-DK" sz="1600" b="1" i="1" u="none" strike="noStrike" kern="1200" dirty="0">
                <a:solidFill>
                  <a:schemeClr val="tx1"/>
                </a:solidFill>
                <a:effectLst/>
              </a:rPr>
              <a:t>enkelt</a:t>
            </a:r>
            <a:r>
              <a:rPr lang="da-DK" sz="1600" i="1" u="none" strike="noStrike" kern="1200" dirty="0">
                <a:solidFill>
                  <a:schemeClr val="tx1"/>
                </a:solidFill>
                <a:effectLst/>
              </a:rPr>
              <a:t> og </a:t>
            </a:r>
            <a:r>
              <a:rPr lang="da-DK" sz="1600" b="1" i="1" u="none" strike="noStrike" kern="1200" dirty="0">
                <a:solidFill>
                  <a:schemeClr val="tx1"/>
                </a:solidFill>
                <a:effectLst/>
              </a:rPr>
              <a:t>reelt</a:t>
            </a:r>
            <a:r>
              <a:rPr lang="da-DK" sz="1600" i="1" u="none" strike="noStrike" kern="1200" dirty="0">
                <a:solidFill>
                  <a:schemeClr val="tx1"/>
                </a:solidFill>
                <a:effectLst/>
              </a:rPr>
              <a:t> </a:t>
            </a:r>
            <a:r>
              <a:rPr lang="da-DK" sz="1600" b="1" i="1" u="none" strike="noStrike" kern="1200" dirty="0">
                <a:solidFill>
                  <a:schemeClr val="tx1"/>
                </a:solidFill>
                <a:effectLst/>
              </a:rPr>
              <a:t>supplement</a:t>
            </a:r>
            <a:r>
              <a:rPr lang="da-DK" sz="1600" i="1" u="none" strike="noStrike" kern="1200" dirty="0">
                <a:solidFill>
                  <a:schemeClr val="tx1"/>
                </a:solidFill>
                <a:effectLst/>
              </a:rPr>
              <a:t> til den kollektive trafik.</a:t>
            </a:r>
          </a:p>
          <a:p>
            <a:pPr marL="347472" indent="-347472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a-DK" sz="1600" i="1" dirty="0">
                <a:solidFill>
                  <a:schemeClr val="tx1"/>
                </a:solidFill>
              </a:rPr>
              <a:t>S</a:t>
            </a:r>
            <a:r>
              <a:rPr lang="da-DK" sz="1600" i="1" u="none" strike="noStrike" kern="1200" dirty="0">
                <a:solidFill>
                  <a:schemeClr val="tx1"/>
                </a:solidFill>
                <a:effectLst/>
              </a:rPr>
              <a:t>amspillet med den øvrige kollektive trafik skal styrkes ved brug af </a:t>
            </a:r>
            <a:r>
              <a:rPr lang="da-DK" sz="1600" b="1" i="1" u="none" strike="noStrike" kern="1200" dirty="0">
                <a:solidFill>
                  <a:schemeClr val="tx1"/>
                </a:solidFill>
                <a:effectLst/>
              </a:rPr>
              <a:t>flex til tilbringertrafik </a:t>
            </a:r>
            <a:r>
              <a:rPr lang="da-DK" sz="1600" i="1" u="none" strike="noStrike" kern="1200" dirty="0">
                <a:solidFill>
                  <a:schemeClr val="tx1"/>
                </a:solidFill>
                <a:effectLst/>
              </a:rPr>
              <a:t>parallelt med udvikling af knudepunkter og hubs. </a:t>
            </a: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a-DK" sz="1600" i="0" u="none" strike="noStrike" kern="1200" dirty="0">
              <a:solidFill>
                <a:schemeClr val="tx1"/>
              </a:solidFill>
              <a:effectLst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 i="0" u="none" strike="noStrike" kern="1200" dirty="0">
                <a:solidFill>
                  <a:schemeClr val="tx1"/>
                </a:solidFill>
                <a:effectLst/>
              </a:rPr>
              <a:t>Lavt kendskab</a:t>
            </a:r>
            <a:r>
              <a:rPr lang="da-DK" sz="1600" i="0" u="none" strike="noStrike" kern="1200" dirty="0">
                <a:solidFill>
                  <a:schemeClr val="tx1"/>
                </a:solidFill>
                <a:effectLst/>
              </a:rPr>
              <a:t>, </a:t>
            </a:r>
            <a:r>
              <a:rPr lang="da-DK" sz="1600" b="1" i="0" u="none" strike="noStrike" kern="1200" dirty="0">
                <a:solidFill>
                  <a:schemeClr val="tx1"/>
                </a:solidFill>
                <a:effectLst/>
              </a:rPr>
              <a:t>kompliceret produktstruktur </a:t>
            </a:r>
            <a:r>
              <a:rPr lang="da-DK" sz="1600" i="0" u="none" strike="noStrike" kern="1200" dirty="0">
                <a:solidFill>
                  <a:schemeClr val="tx1"/>
                </a:solidFill>
                <a:effectLst/>
              </a:rPr>
              <a:t>og regler samt </a:t>
            </a:r>
            <a:r>
              <a:rPr lang="da-DK" sz="1600" b="1" i="0" u="none" strike="noStrike" kern="1200" dirty="0">
                <a:solidFill>
                  <a:schemeClr val="tx1"/>
                </a:solidFill>
                <a:effectLst/>
              </a:rPr>
              <a:t>besværlig bestilling </a:t>
            </a:r>
            <a:r>
              <a:rPr lang="da-DK" sz="1600" i="0" u="none" strike="noStrike" kern="1200" dirty="0">
                <a:solidFill>
                  <a:schemeClr val="tx1"/>
                </a:solidFill>
                <a:effectLst/>
              </a:rPr>
              <a:t>udgør en </a:t>
            </a:r>
            <a:r>
              <a:rPr lang="da-DK" sz="1600" b="1" i="0" u="none" strike="noStrike" kern="1200" dirty="0">
                <a:solidFill>
                  <a:schemeClr val="tx1"/>
                </a:solidFill>
                <a:effectLst/>
              </a:rPr>
              <a:t>barriere</a:t>
            </a:r>
            <a:r>
              <a:rPr lang="da-DK" sz="1600" i="0" u="none" strike="noStrike" kern="1200" dirty="0">
                <a:solidFill>
                  <a:schemeClr val="tx1"/>
                </a:solidFill>
                <a:effectLst/>
              </a:rPr>
              <a:t> for førstegangsbrugere.</a:t>
            </a: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a-DK" sz="1600" i="0" u="none" strike="noStrike" kern="1200" dirty="0">
              <a:solidFill>
                <a:schemeClr val="tx1"/>
              </a:solidFill>
              <a:effectLst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i="0" u="none" strike="noStrike" kern="1200" dirty="0">
                <a:solidFill>
                  <a:schemeClr val="tx1"/>
                </a:solidFill>
                <a:effectLst/>
              </a:rPr>
              <a:t>Høj fleksibilitet og bred målgruppe er den største udfordring – men også største styrke</a:t>
            </a:r>
          </a:p>
          <a:p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BDA75E9-9819-42CB-8C1E-16A833FF575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425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5111397-3E72-44AA-AC38-0BC812AD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udfordringen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DECA2A3F-3443-4A4A-BA79-7957256F6E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166" y="1548001"/>
            <a:ext cx="5522880" cy="4500000"/>
          </a:xfrm>
        </p:spPr>
        <p:txBody>
          <a:bodyPr/>
          <a:lstStyle/>
          <a:p>
            <a:r>
              <a:rPr lang="da-DK" sz="1700" dirty="0">
                <a:solidFill>
                  <a:schemeClr val="tx1"/>
                </a:solidFill>
              </a:rPr>
              <a:t>Forskelligt serviceniveau i de 18 kommuner: </a:t>
            </a:r>
          </a:p>
          <a:p>
            <a:pPr lvl="1"/>
            <a:r>
              <a:rPr lang="da-DK" sz="1200" b="1" dirty="0">
                <a:solidFill>
                  <a:schemeClr val="tx1"/>
                </a:solidFill>
                <a:latin typeface="+mj-lt"/>
              </a:rPr>
              <a:t>Priser</a:t>
            </a:r>
            <a:r>
              <a:rPr lang="da-DK" sz="1200" dirty="0">
                <a:solidFill>
                  <a:schemeClr val="tx1"/>
                </a:solidFill>
                <a:latin typeface="+mj-lt"/>
              </a:rPr>
              <a:t> er forskellige: 4, 5, 7 eller 14 kr./km. </a:t>
            </a:r>
            <a:br>
              <a:rPr lang="da-DK" sz="1200" dirty="0">
                <a:solidFill>
                  <a:schemeClr val="tx1"/>
                </a:solidFill>
                <a:latin typeface="+mj-lt"/>
              </a:rPr>
            </a:br>
            <a:r>
              <a:rPr lang="da-DK" sz="1200" dirty="0">
                <a:solidFill>
                  <a:schemeClr val="tx1"/>
                </a:solidFill>
                <a:latin typeface="+mj-lt"/>
              </a:rPr>
              <a:t>Prisen hen over kommunegrænse er høj, men </a:t>
            </a:r>
            <a:r>
              <a:rPr lang="da-DK" sz="1200" b="1" dirty="0" err="1">
                <a:solidFill>
                  <a:schemeClr val="tx1"/>
                </a:solidFill>
                <a:latin typeface="+mj-lt"/>
              </a:rPr>
              <a:t>venneaftaler</a:t>
            </a:r>
            <a:r>
              <a:rPr lang="da-DK" sz="1200" dirty="0">
                <a:solidFill>
                  <a:schemeClr val="tx1"/>
                </a:solidFill>
                <a:latin typeface="+mj-lt"/>
              </a:rPr>
              <a:t> mellem nogle kommuner.</a:t>
            </a:r>
          </a:p>
          <a:p>
            <a:pPr lvl="1"/>
            <a:r>
              <a:rPr lang="da-DK" sz="12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Produkterne er komplekse </a:t>
            </a:r>
            <a:r>
              <a:rPr lang="da-DK" sz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både for brugere, chauffører, medarbejdere og kommunerne</a:t>
            </a:r>
          </a:p>
          <a:p>
            <a:pPr lvl="1"/>
            <a:r>
              <a:rPr lang="da-DK" sz="12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Bestillingsplatforme</a:t>
            </a:r>
            <a:r>
              <a:rPr lang="da-DK" sz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da-DK" sz="12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betalingsmuligheder</a:t>
            </a:r>
            <a:r>
              <a:rPr lang="da-DK" sz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er </a:t>
            </a:r>
            <a:r>
              <a:rPr lang="da-DK" sz="12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forvirrende</a:t>
            </a:r>
            <a:endParaRPr lang="da-DK" sz="12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a-DK" sz="12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Lavt kendskab</a:t>
            </a:r>
          </a:p>
          <a:p>
            <a:pPr lvl="1"/>
            <a:r>
              <a:rPr lang="da-DK" sz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Flextrafik associeres med ældre og Handicapkørsel – usikkerhed om produktet også er for andre.</a:t>
            </a:r>
          </a:p>
          <a:p>
            <a:pPr marL="0" indent="0">
              <a:buNone/>
            </a:pPr>
            <a:r>
              <a:rPr lang="da-DK" sz="1200" i="1" dirty="0">
                <a:solidFill>
                  <a:schemeClr val="tx1"/>
                </a:solidFill>
              </a:rPr>
              <a:t>        Kilde: Megafon undersøgelse med kunder, chauffører og ansatte.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B9429A5-55E8-0B3E-B01B-BD6C0813BD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624" y="33006"/>
            <a:ext cx="4371704" cy="6557557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82D0CC63-5AE8-4FE7-B36A-50582CC2FC0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218D26A-7F52-015F-EDE6-C560DC84848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876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5111397-3E72-44AA-AC38-0BC812AD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Visionen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DECA2A3F-3443-4A4A-BA79-7957256F6E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0229" y="1548000"/>
            <a:ext cx="5556069" cy="4500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215900" algn="l"/>
                <a:tab pos="828040" algn="l"/>
              </a:tabLst>
            </a:pPr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Flextrafik skal være en </a:t>
            </a:r>
            <a:r>
              <a:rPr lang="da-DK" sz="1400" b="1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integreret del af den kollektive trafik</a:t>
            </a:r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må ikke konkurrere med den.</a:t>
            </a:r>
            <a:endParaRPr lang="da-DK" sz="1500" dirty="0">
              <a:solidFill>
                <a:schemeClr val="tx1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215900" algn="l"/>
                <a:tab pos="828040" algn="l"/>
              </a:tabLst>
            </a:pPr>
            <a:r>
              <a:rPr lang="da-DK" sz="1500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Lettere information og bestilling – alle aktuelle tilbud skal vises på </a:t>
            </a:r>
            <a:r>
              <a:rPr lang="da-DK" sz="1500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Rejseplanen </a:t>
            </a:r>
            <a:r>
              <a:rPr lang="da-DK" sz="1500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a-DK" sz="1500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kunderne behøver kun søge ét sted.</a:t>
            </a:r>
          </a:p>
          <a:p>
            <a:pPr marL="342900" indent="-342900"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215900" algn="l"/>
                <a:tab pos="828040" algn="l"/>
              </a:tabLst>
            </a:pPr>
            <a:r>
              <a:rPr lang="da-DK" sz="1500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Samme grundlæggende pris og rejseregler i alle kommuner</a:t>
            </a:r>
            <a:r>
              <a:rPr lang="da-DK" sz="1500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215900" algn="l"/>
                <a:tab pos="828040" algn="l"/>
              </a:tabLst>
            </a:pPr>
            <a:r>
              <a:rPr lang="da-DK" sz="1500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Ingen kommunegrænser</a:t>
            </a:r>
            <a:r>
              <a:rPr lang="da-DK" sz="1500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så kunderne kan rejse på samme vilkår til nabokommunen som inden for egen kommune.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215900" algn="l"/>
                <a:tab pos="828040" algn="l"/>
              </a:tabLst>
            </a:pPr>
            <a:r>
              <a:rPr lang="da-DK" sz="1500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Mulighed for at benytte den </a:t>
            </a:r>
            <a:r>
              <a:rPr lang="da-DK" sz="1500" b="1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kollektive trafiks rejsehjemmel </a:t>
            </a:r>
            <a:r>
              <a:rPr lang="da-DK" sz="1500" dirty="0">
                <a:solidFill>
                  <a:schemeClr val="tx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(Ungdomskort, pensionistkort og pendlerkort mv.), når turen bliver bestilt som kombinationsrejse med Midttrafiks øvrige kollektive tilbud.</a:t>
            </a:r>
          </a:p>
          <a:p>
            <a:pPr marL="342900" indent="-342900"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215900" algn="l"/>
                <a:tab pos="828040" algn="l"/>
              </a:tabLst>
            </a:pPr>
            <a:endParaRPr lang="da-DK" sz="1500" dirty="0">
              <a:solidFill>
                <a:schemeClr val="tx1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215900" algn="l"/>
                <a:tab pos="828040" algn="l"/>
              </a:tabLst>
            </a:pPr>
            <a:endParaRPr lang="da-DK" sz="1500" dirty="0">
              <a:solidFill>
                <a:schemeClr val="tx1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0DC6C7C-126D-9DD6-6F05-89B8EDBCFE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9373" y="1548000"/>
            <a:ext cx="5556069" cy="3776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F5216BD5-9A3F-4035-7FF8-6CE88DD9867E}"/>
              </a:ext>
            </a:extLst>
          </p:cNvPr>
          <p:cNvSpPr txBox="1">
            <a:spLocks/>
          </p:cNvSpPr>
          <p:nvPr/>
        </p:nvSpPr>
        <p:spPr>
          <a:xfrm>
            <a:off x="2272938" y="4271176"/>
            <a:ext cx="7639063" cy="1956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2400"/>
              </a:spcBef>
              <a:buClr>
                <a:schemeClr val="accent2"/>
              </a:buClr>
              <a:buSzPct val="110000"/>
              <a:buFont typeface="Arial"/>
              <a:buChar char="•"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spcBef>
                <a:spcPts val="1200"/>
              </a:spcBef>
              <a:buFont typeface="Arial"/>
              <a:buChar char="–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5760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80000" indent="-2160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457200" rtl="0" eaLnBrk="1" latinLnBrk="0" hangingPunct="1">
              <a:spcBef>
                <a:spcPts val="600"/>
              </a:spcBef>
              <a:buFont typeface="Arial"/>
              <a:buChar char="»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215900" algn="l"/>
                <a:tab pos="828040" algn="l"/>
              </a:tabLst>
            </a:pPr>
            <a:endParaRPr lang="da-DK" sz="1800" dirty="0">
              <a:solidFill>
                <a:schemeClr val="tx1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401E37E3-BA0C-41D7-AEA1-A842ECA0BB2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AB1E200-C195-846F-BBC5-A046B607811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740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5111397-3E72-44AA-AC38-0BC812AD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Harmonisering af flextrafik </a:t>
            </a:r>
            <a:br>
              <a:rPr lang="da-DK" dirty="0"/>
            </a:br>
            <a:r>
              <a:rPr lang="da-DK" dirty="0"/>
              <a:t>– Flextur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509BFF2-E5B8-A77A-0914-7672EB9BA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483" y="1909172"/>
            <a:ext cx="6120000" cy="4391158"/>
          </a:xfrm>
          <a:prstGeom prst="rect">
            <a:avLst/>
          </a:prstGeom>
        </p:spPr>
      </p:pic>
      <p:cxnSp>
        <p:nvCxnSpPr>
          <p:cNvPr id="16" name="Forbindelse: vinklet 15">
            <a:extLst>
              <a:ext uri="{FF2B5EF4-FFF2-40B4-BE49-F238E27FC236}">
                <a16:creationId xmlns:a16="http://schemas.microsoft.com/office/drawing/2014/main" id="{949F5735-5DF5-DAA6-6242-E902F410DB1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15052" y="1750824"/>
            <a:ext cx="3781790" cy="1140477"/>
          </a:xfrm>
          <a:prstGeom prst="bentConnector3">
            <a:avLst/>
          </a:prstGeom>
          <a:ln w="1905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Forbindelse: vinklet 17">
            <a:extLst>
              <a:ext uri="{FF2B5EF4-FFF2-40B4-BE49-F238E27FC236}">
                <a16:creationId xmlns:a16="http://schemas.microsoft.com/office/drawing/2014/main" id="{AFA065B9-C278-5C96-7F4A-2692D8AD31A3}"/>
              </a:ext>
            </a:extLst>
          </p:cNvPr>
          <p:cNvCxnSpPr>
            <a:cxnSpLocks/>
          </p:cNvCxnSpPr>
          <p:nvPr/>
        </p:nvCxnSpPr>
        <p:spPr>
          <a:xfrm rot="5400000">
            <a:off x="5130300" y="2426472"/>
            <a:ext cx="3002495" cy="1651200"/>
          </a:xfrm>
          <a:prstGeom prst="bentConnector3">
            <a:avLst>
              <a:gd name="adj1" fmla="val 31"/>
            </a:avLst>
          </a:prstGeom>
          <a:ln w="1905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9A91B6EB-22E5-78DC-C7BE-33FE610CD910}"/>
              </a:ext>
            </a:extLst>
          </p:cNvPr>
          <p:cNvGrpSpPr>
            <a:grpSpLocks noChangeAspect="1"/>
          </p:cNvGrpSpPr>
          <p:nvPr/>
        </p:nvGrpSpPr>
        <p:grpSpPr>
          <a:xfrm>
            <a:off x="7457145" y="387882"/>
            <a:ext cx="1389413" cy="2271060"/>
            <a:chOff x="909743" y="2551577"/>
            <a:chExt cx="2185234" cy="3571868"/>
          </a:xfrm>
        </p:grpSpPr>
        <p:pic>
          <p:nvPicPr>
            <p:cNvPr id="22" name="Billede 21">
              <a:extLst>
                <a:ext uri="{FF2B5EF4-FFF2-40B4-BE49-F238E27FC236}">
                  <a16:creationId xmlns:a16="http://schemas.microsoft.com/office/drawing/2014/main" id="{846B6867-39A9-D48D-8C77-BE74A94344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8598" y="2750936"/>
              <a:ext cx="1906379" cy="3156349"/>
            </a:xfrm>
            <a:prstGeom prst="rect">
              <a:avLst/>
            </a:prstGeom>
          </p:spPr>
        </p:pic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749A52CA-757E-B924-72E8-46B27E183E6B}"/>
                </a:ext>
              </a:extLst>
            </p:cNvPr>
            <p:cNvSpPr txBox="1"/>
            <p:nvPr/>
          </p:nvSpPr>
          <p:spPr>
            <a:xfrm>
              <a:off x="1265425" y="5569447"/>
              <a:ext cx="14822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Flextur</a:t>
              </a:r>
            </a:p>
          </p:txBody>
        </p:sp>
        <p:sp>
          <p:nvSpPr>
            <p:cNvPr id="24" name="Rektangel: afrundede hjørner 23">
              <a:extLst>
                <a:ext uri="{FF2B5EF4-FFF2-40B4-BE49-F238E27FC236}">
                  <a16:creationId xmlns:a16="http://schemas.microsoft.com/office/drawing/2014/main" id="{CE129C2F-081B-C58F-17D5-A7B1A9F57741}"/>
                </a:ext>
              </a:extLst>
            </p:cNvPr>
            <p:cNvSpPr/>
            <p:nvPr/>
          </p:nvSpPr>
          <p:spPr>
            <a:xfrm>
              <a:off x="909743" y="2551577"/>
              <a:ext cx="2087097" cy="3488630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DA02C839-B664-4060-90C5-748EB04801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3" name="Pladsholder til tekst 8">
            <a:extLst>
              <a:ext uri="{FF2B5EF4-FFF2-40B4-BE49-F238E27FC236}">
                <a16:creationId xmlns:a16="http://schemas.microsoft.com/office/drawing/2014/main" id="{2964A177-5623-4553-82CB-CD0B1AA2E9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5510" y="3034207"/>
            <a:ext cx="4785065" cy="424138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Adresse til adresse</a:t>
            </a:r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som kunden vælger. </a:t>
            </a:r>
          </a:p>
          <a:p>
            <a:pPr>
              <a:spcBef>
                <a:spcPts val="1200"/>
              </a:spcBef>
            </a:pPr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Basistakst = </a:t>
            </a:r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kr./km</a:t>
            </a:r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min. 35 kr. </a:t>
            </a:r>
          </a:p>
          <a:p>
            <a:pPr>
              <a:spcBef>
                <a:spcPts val="1200"/>
              </a:spcBef>
            </a:pPr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Kommune kan udpege </a:t>
            </a:r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servicesteder.</a:t>
            </a:r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Taksten til/fra servicested er </a:t>
            </a:r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kr./km</a:t>
            </a:r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min 22 kr. for de første 20 km, derefter 7 kr./km. </a:t>
            </a:r>
          </a:p>
          <a:p>
            <a:pPr>
              <a:spcBef>
                <a:spcPts val="1200"/>
              </a:spcBef>
            </a:pPr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Muligt at oprette </a:t>
            </a:r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byzone. Taksten for kørsel </a:t>
            </a:r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til/fra byzonen er </a:t>
            </a:r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kr./km</a:t>
            </a:r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min. 100 kr.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98FEB97-16C6-7884-C099-78B492098A1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281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5111397-3E72-44AA-AC38-0BC812AD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Harmonisering af flextrafik </a:t>
            </a:r>
            <a:br>
              <a:rPr lang="da-DK" dirty="0"/>
            </a:br>
            <a:r>
              <a:rPr lang="da-DK" dirty="0"/>
              <a:t>– Plustur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509BFF2-E5B8-A77A-0914-7672EB9BA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730" y="1922056"/>
            <a:ext cx="6120000" cy="4391157"/>
          </a:xfrm>
          <a:prstGeom prst="rect">
            <a:avLst/>
          </a:prstGeom>
        </p:spPr>
      </p:pic>
      <p:cxnSp>
        <p:nvCxnSpPr>
          <p:cNvPr id="17" name="Forbindelse: vinklet 16">
            <a:extLst>
              <a:ext uri="{FF2B5EF4-FFF2-40B4-BE49-F238E27FC236}">
                <a16:creationId xmlns:a16="http://schemas.microsoft.com/office/drawing/2014/main" id="{B1DB7ED1-273A-6BE4-D823-6F8CBF35E89D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08521" y="1901915"/>
            <a:ext cx="3648723" cy="299041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665144D5-C0EE-90FE-61EE-4E5B4F6C4D40}"/>
              </a:ext>
            </a:extLst>
          </p:cNvPr>
          <p:cNvGrpSpPr>
            <a:grpSpLocks noChangeAspect="1"/>
          </p:cNvGrpSpPr>
          <p:nvPr/>
        </p:nvGrpSpPr>
        <p:grpSpPr>
          <a:xfrm>
            <a:off x="7356059" y="165947"/>
            <a:ext cx="1521611" cy="2260106"/>
            <a:chOff x="3247559" y="2550262"/>
            <a:chExt cx="2402217" cy="3568103"/>
          </a:xfrm>
        </p:grpSpPr>
        <p:pic>
          <p:nvPicPr>
            <p:cNvPr id="26" name="Billede 25">
              <a:extLst>
                <a:ext uri="{FF2B5EF4-FFF2-40B4-BE49-F238E27FC236}">
                  <a16:creationId xmlns:a16="http://schemas.microsoft.com/office/drawing/2014/main" id="{A4635566-216B-CE04-D046-D8228C58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2935" y="2751653"/>
              <a:ext cx="2376841" cy="2742016"/>
            </a:xfrm>
            <a:prstGeom prst="rect">
              <a:avLst/>
            </a:prstGeom>
          </p:spPr>
        </p:pic>
        <p:sp>
          <p:nvSpPr>
            <p:cNvPr id="27" name="Tekstfelt 26">
              <a:extLst>
                <a:ext uri="{FF2B5EF4-FFF2-40B4-BE49-F238E27FC236}">
                  <a16:creationId xmlns:a16="http://schemas.microsoft.com/office/drawing/2014/main" id="{2E479E2A-97EE-5AD8-4FCD-658F0D0E0F8F}"/>
                </a:ext>
              </a:extLst>
            </p:cNvPr>
            <p:cNvSpPr txBox="1"/>
            <p:nvPr/>
          </p:nvSpPr>
          <p:spPr>
            <a:xfrm>
              <a:off x="3594271" y="5564367"/>
              <a:ext cx="18854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Plustur</a:t>
              </a:r>
            </a:p>
          </p:txBody>
        </p:sp>
        <p:sp>
          <p:nvSpPr>
            <p:cNvPr id="28" name="Rektangel: afrundede hjørner 27">
              <a:extLst>
                <a:ext uri="{FF2B5EF4-FFF2-40B4-BE49-F238E27FC236}">
                  <a16:creationId xmlns:a16="http://schemas.microsoft.com/office/drawing/2014/main" id="{5678C22F-048E-8BB7-834F-3C5D4EDC1A2A}"/>
                </a:ext>
              </a:extLst>
            </p:cNvPr>
            <p:cNvSpPr/>
            <p:nvPr/>
          </p:nvSpPr>
          <p:spPr>
            <a:xfrm>
              <a:off x="3247559" y="2550262"/>
              <a:ext cx="2383606" cy="348863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DA02C839-B664-4060-90C5-748EB04801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20" name="Pladsholder til tekst 8">
            <a:extLst>
              <a:ext uri="{FF2B5EF4-FFF2-40B4-BE49-F238E27FC236}">
                <a16:creationId xmlns:a16="http://schemas.microsoft.com/office/drawing/2014/main" id="{5D7F65D1-E320-4CB3-88C2-9600EF7B81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11021" y="2981629"/>
            <a:ext cx="4914037" cy="406487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Kørsel </a:t>
            </a:r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 en adresse til/fra den kollektive trafik</a:t>
            </a:r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Taksten vil være </a:t>
            </a:r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kr./km</a:t>
            </a:r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min. 22 kr. </a:t>
            </a:r>
          </a:p>
          <a:p>
            <a:pPr>
              <a:spcBef>
                <a:spcPts val="1200"/>
              </a:spcBef>
            </a:pPr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vil være </a:t>
            </a:r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muligt at bruge rejsehjemmel fra kollektiv trafik</a:t>
            </a:r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Kommunerne fastlægger selv, hvor de ønsker </a:t>
            </a:r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skiftesteder</a:t>
            </a:r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kommunen. Det vil typisk være større trafikknudepunkter, rutebilstationer, banegårde etc.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E2E6C16-8024-AE3D-3242-BA4B005C9A0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746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5111397-3E72-44AA-AC38-0BC812AD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Harmonisering af flextrafik </a:t>
            </a:r>
            <a:br>
              <a:rPr lang="da-DK" dirty="0"/>
            </a:br>
            <a:r>
              <a:rPr lang="da-DK" dirty="0"/>
              <a:t>– Flexbus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509BFF2-E5B8-A77A-0914-7672EB9BA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702" y="1934677"/>
            <a:ext cx="6120000" cy="4391157"/>
          </a:xfrm>
          <a:prstGeom prst="rect">
            <a:avLst/>
          </a:prstGeom>
        </p:spPr>
      </p:pic>
      <p:cxnSp>
        <p:nvCxnSpPr>
          <p:cNvPr id="19" name="Forbindelse: vinklet 18">
            <a:extLst>
              <a:ext uri="{FF2B5EF4-FFF2-40B4-BE49-F238E27FC236}">
                <a16:creationId xmlns:a16="http://schemas.microsoft.com/office/drawing/2014/main" id="{73ABB7B5-B0A1-0833-A3FB-19C93236AEA0}"/>
              </a:ext>
            </a:extLst>
          </p:cNvPr>
          <p:cNvCxnSpPr>
            <a:cxnSpLocks/>
          </p:cNvCxnSpPr>
          <p:nvPr/>
        </p:nvCxnSpPr>
        <p:spPr>
          <a:xfrm rot="5400000">
            <a:off x="5592975" y="1704475"/>
            <a:ext cx="2148394" cy="1544795"/>
          </a:xfrm>
          <a:prstGeom prst="bentConnector3">
            <a:avLst>
              <a:gd name="adj1" fmla="val 0"/>
            </a:avLst>
          </a:prstGeom>
          <a:ln w="1905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80626074-1D0A-0E79-639B-5697CE52FB8B}"/>
              </a:ext>
            </a:extLst>
          </p:cNvPr>
          <p:cNvGrpSpPr>
            <a:grpSpLocks noChangeAspect="1"/>
          </p:cNvGrpSpPr>
          <p:nvPr/>
        </p:nvGrpSpPr>
        <p:grpSpPr>
          <a:xfrm>
            <a:off x="7439570" y="55690"/>
            <a:ext cx="1545400" cy="2226265"/>
            <a:chOff x="5819838" y="2445832"/>
            <a:chExt cx="2500506" cy="3602168"/>
          </a:xfrm>
        </p:grpSpPr>
        <p:pic>
          <p:nvPicPr>
            <p:cNvPr id="30" name="Billede 29">
              <a:extLst>
                <a:ext uri="{FF2B5EF4-FFF2-40B4-BE49-F238E27FC236}">
                  <a16:creationId xmlns:a16="http://schemas.microsoft.com/office/drawing/2014/main" id="{B5B6338F-992A-6B89-5A49-55B39188E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19839" y="2445832"/>
              <a:ext cx="2500505" cy="3313100"/>
            </a:xfrm>
            <a:prstGeom prst="rect">
              <a:avLst/>
            </a:prstGeom>
          </p:spPr>
        </p:pic>
        <p:sp>
          <p:nvSpPr>
            <p:cNvPr id="31" name="Tekstfelt 30">
              <a:extLst>
                <a:ext uri="{FF2B5EF4-FFF2-40B4-BE49-F238E27FC236}">
                  <a16:creationId xmlns:a16="http://schemas.microsoft.com/office/drawing/2014/main" id="{FACC5018-D058-7DEF-3CD1-D81468C68167}"/>
                </a:ext>
              </a:extLst>
            </p:cNvPr>
            <p:cNvSpPr txBox="1"/>
            <p:nvPr/>
          </p:nvSpPr>
          <p:spPr>
            <a:xfrm>
              <a:off x="6088738" y="5534836"/>
              <a:ext cx="1584959" cy="448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Flexbus</a:t>
              </a:r>
            </a:p>
          </p:txBody>
        </p:sp>
        <p:sp>
          <p:nvSpPr>
            <p:cNvPr id="32" name="Rektangel: afrundede hjørner 31">
              <a:extLst>
                <a:ext uri="{FF2B5EF4-FFF2-40B4-BE49-F238E27FC236}">
                  <a16:creationId xmlns:a16="http://schemas.microsoft.com/office/drawing/2014/main" id="{54F6E6D8-2216-695E-3D1D-B3F80E42D2FF}"/>
                </a:ext>
              </a:extLst>
            </p:cNvPr>
            <p:cNvSpPr/>
            <p:nvPr/>
          </p:nvSpPr>
          <p:spPr>
            <a:xfrm>
              <a:off x="5819838" y="2550261"/>
              <a:ext cx="2087098" cy="3497739"/>
            </a:xfrm>
            <a:prstGeom prst="round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DA02C839-B664-4060-90C5-748EB04801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38A78D01-0DB2-41B0-AC4D-09BC60065FF5}"/>
              </a:ext>
            </a:extLst>
          </p:cNvPr>
          <p:cNvSpPr txBox="1">
            <a:spLocks/>
          </p:cNvSpPr>
          <p:nvPr/>
        </p:nvSpPr>
        <p:spPr>
          <a:xfrm>
            <a:off x="6911021" y="2981629"/>
            <a:ext cx="4914037" cy="4064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2400"/>
              </a:spcBef>
              <a:buClr>
                <a:schemeClr val="accent2"/>
              </a:buClr>
              <a:buSzPct val="110000"/>
              <a:buFont typeface="Arial"/>
              <a:buChar char="•"/>
              <a:defRPr sz="2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spcBef>
                <a:spcPts val="1200"/>
              </a:spcBef>
              <a:buFont typeface="Arial"/>
              <a:buChar char="–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5760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80000" indent="-2160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457200" rtl="0" eaLnBrk="1" latinLnBrk="0" hangingPunct="1">
              <a:spcBef>
                <a:spcPts val="600"/>
              </a:spcBef>
              <a:buFont typeface="Arial"/>
              <a:buChar char="»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Kørsel mellem fastlagte stoppesteder</a:t>
            </a:r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Flexbus kører kun, hvis kunden har bestilt den. </a:t>
            </a:r>
          </a:p>
          <a:p>
            <a:pPr>
              <a:spcBef>
                <a:spcPts val="1200"/>
              </a:spcBef>
            </a:pPr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Taksten er den samme som i kollektiv trafik</a:t>
            </a:r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og der kan bruges rejsehjemmel fra kollektiv trafik.</a:t>
            </a:r>
          </a:p>
          <a:p>
            <a:pPr>
              <a:spcBef>
                <a:spcPts val="1200"/>
              </a:spcBef>
            </a:pPr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Flexbus kan være:</a:t>
            </a:r>
          </a:p>
          <a:p>
            <a:pPr lvl="1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Hele flexbus ruter</a:t>
            </a:r>
          </a:p>
          <a:p>
            <a:pPr lvl="1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Enkeltafgange på ordinære ruter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7CD6E2A-E5CA-3309-2205-4B4E2B38C87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751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5111397-3E72-44AA-AC38-0BC812AD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Harmonisering af åben flextrafik – plan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DECA2A3F-3443-4A4A-BA79-7957256F6E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6000" y="1548000"/>
            <a:ext cx="5926354" cy="4500000"/>
          </a:xfrm>
        </p:spPr>
        <p:txBody>
          <a:bodyPr/>
          <a:lstStyle/>
          <a:p>
            <a:pPr marL="0" indent="0">
              <a:buNone/>
            </a:pPr>
            <a:r>
              <a:rPr lang="da-DK" sz="1700" dirty="0">
                <a:solidFill>
                  <a:schemeClr val="tx1"/>
                </a:solidFill>
              </a:rPr>
              <a:t>Vi arbejder med følgende tidsplan:</a:t>
            </a:r>
          </a:p>
          <a:p>
            <a:r>
              <a:rPr lang="da-DK" sz="1700" b="1" dirty="0">
                <a:solidFill>
                  <a:schemeClr val="tx1"/>
                </a:solidFill>
              </a:rPr>
              <a:t>November 2022</a:t>
            </a:r>
            <a:r>
              <a:rPr lang="da-DK" sz="1700" dirty="0">
                <a:solidFill>
                  <a:schemeClr val="tx1"/>
                </a:solidFill>
              </a:rPr>
              <a:t>: Godkendelse af harmoniseringsoplæg i </a:t>
            </a:r>
            <a:r>
              <a:rPr lang="da-DK" sz="1700" dirty="0" err="1">
                <a:solidFill>
                  <a:schemeClr val="tx1"/>
                </a:solidFill>
              </a:rPr>
              <a:t>MTs</a:t>
            </a:r>
            <a:r>
              <a:rPr lang="da-DK" sz="1700" dirty="0">
                <a:solidFill>
                  <a:schemeClr val="tx1"/>
                </a:solidFill>
              </a:rPr>
              <a:t> bestyrelse</a:t>
            </a:r>
          </a:p>
          <a:p>
            <a:r>
              <a:rPr lang="da-DK" sz="1700" b="1" dirty="0">
                <a:solidFill>
                  <a:schemeClr val="tx1"/>
                </a:solidFill>
              </a:rPr>
              <a:t>Efterår/vinter</a:t>
            </a:r>
            <a:r>
              <a:rPr lang="da-DK" sz="1700" dirty="0">
                <a:solidFill>
                  <a:schemeClr val="tx1"/>
                </a:solidFill>
              </a:rPr>
              <a:t>: dialog med kommunerne om servicesteder, skiftesteder og byzoner</a:t>
            </a:r>
          </a:p>
          <a:p>
            <a:r>
              <a:rPr lang="da-DK" sz="1700" b="1" dirty="0">
                <a:solidFill>
                  <a:schemeClr val="tx1"/>
                </a:solidFill>
              </a:rPr>
              <a:t>Foråret 2023: </a:t>
            </a:r>
            <a:r>
              <a:rPr lang="da-DK" sz="1700" dirty="0">
                <a:solidFill>
                  <a:schemeClr val="tx1"/>
                </a:solidFill>
              </a:rPr>
              <a:t>Indretning af systemer til nyt </a:t>
            </a:r>
            <a:r>
              <a:rPr lang="da-DK" sz="1700" dirty="0" err="1">
                <a:solidFill>
                  <a:schemeClr val="tx1"/>
                </a:solidFill>
              </a:rPr>
              <a:t>setup</a:t>
            </a:r>
            <a:endParaRPr lang="da-DK" sz="1700" dirty="0">
              <a:solidFill>
                <a:schemeClr val="tx1"/>
              </a:solidFill>
            </a:endParaRPr>
          </a:p>
          <a:p>
            <a:r>
              <a:rPr lang="da-DK" sz="1700" dirty="0">
                <a:solidFill>
                  <a:schemeClr val="tx1"/>
                </a:solidFill>
              </a:rPr>
              <a:t>Kunderne kan bruge den nye løsning fra </a:t>
            </a:r>
            <a:r>
              <a:rPr lang="da-DK" sz="1700" b="1" dirty="0">
                <a:solidFill>
                  <a:schemeClr val="tx1"/>
                </a:solidFill>
              </a:rPr>
              <a:t>sommeren</a:t>
            </a:r>
            <a:r>
              <a:rPr lang="da-DK" sz="1700" dirty="0">
                <a:solidFill>
                  <a:schemeClr val="tx1"/>
                </a:solidFill>
              </a:rPr>
              <a:t> </a:t>
            </a:r>
            <a:r>
              <a:rPr lang="da-DK" sz="1700" b="1" dirty="0">
                <a:solidFill>
                  <a:schemeClr val="tx1"/>
                </a:solidFill>
              </a:rPr>
              <a:t>2023.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B9429A5-55E8-0B3E-B01B-BD6C0813BD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494" y="1371260"/>
            <a:ext cx="3117827" cy="4676741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64B0B921-BB01-4755-9C2A-4CC958FDBB7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Fagligt Forum 13. oktober 2022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1BDDBE5-3AA5-10FA-9A35-3122DF26709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67C0059-3309-463A-B290-E3AF3EE55A23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456827"/>
      </p:ext>
    </p:extLst>
  </p:cSld>
  <p:clrMapOvr>
    <a:masterClrMapping/>
  </p:clrMapOvr>
</p:sld>
</file>

<file path=ppt/theme/theme1.xml><?xml version="1.0" encoding="utf-8"?>
<a:theme xmlns:a="http://schemas.openxmlformats.org/drawingml/2006/main" name="Midttrafik tema">
  <a:themeElements>
    <a:clrScheme name="Midttrafik">
      <a:dk1>
        <a:sysClr val="windowText" lastClr="000000"/>
      </a:dk1>
      <a:lt1>
        <a:sysClr val="window" lastClr="FFFFFF"/>
      </a:lt1>
      <a:dk2>
        <a:srgbClr val="DACDCC"/>
      </a:dk2>
      <a:lt2>
        <a:srgbClr val="E9D7A4"/>
      </a:lt2>
      <a:accent1>
        <a:srgbClr val="9B1C18"/>
      </a:accent1>
      <a:accent2>
        <a:srgbClr val="5C656F"/>
      </a:accent2>
      <a:accent3>
        <a:srgbClr val="A1BABC"/>
      </a:accent3>
      <a:accent4>
        <a:srgbClr val="D3DADF"/>
      </a:accent4>
      <a:accent5>
        <a:srgbClr val="96A4AE"/>
      </a:accent5>
      <a:accent6>
        <a:srgbClr val="96B0C0"/>
      </a:accent6>
      <a:hlink>
        <a:srgbClr val="5C656F"/>
      </a:hlink>
      <a:folHlink>
        <a:srgbClr val="5C656F"/>
      </a:folHlink>
    </a:clrScheme>
    <a:fontScheme name="Midttrafik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T_PowerPoint_16_9.potx" id="{9CB36D31-D630-4C6F-BDE8-6B0D90578BAC}" vid="{D7A3042D-84D8-47B5-8362-936B21125691}"/>
    </a:ext>
  </a:extLst>
</a:theme>
</file>

<file path=ppt/theme/theme2.xml><?xml version="1.0" encoding="utf-8"?>
<a:theme xmlns:a="http://schemas.openxmlformats.org/drawingml/2006/main" name="Slides Lyseblå">
  <a:themeElements>
    <a:clrScheme name="Holstebro">
      <a:dk1>
        <a:sysClr val="windowText" lastClr="000000"/>
      </a:dk1>
      <a:lt1>
        <a:sysClr val="window" lastClr="FFFFFF"/>
      </a:lt1>
      <a:dk2>
        <a:srgbClr val="54565B"/>
      </a:dk2>
      <a:lt2>
        <a:srgbClr val="A9AAAD"/>
      </a:lt2>
      <a:accent1>
        <a:srgbClr val="00587D"/>
      </a:accent1>
      <a:accent2>
        <a:srgbClr val="80ABBE"/>
      </a:accent2>
      <a:accent3>
        <a:srgbClr val="54565B"/>
      </a:accent3>
      <a:accent4>
        <a:srgbClr val="A9AAAD"/>
      </a:accent4>
      <a:accent5>
        <a:srgbClr val="01ADBC"/>
      </a:accent5>
      <a:accent6>
        <a:srgbClr val="80D6DD"/>
      </a:accent6>
      <a:hlink>
        <a:srgbClr val="54565B"/>
      </a:hlink>
      <a:folHlink>
        <a:srgbClr val="54565B"/>
      </a:folHlink>
    </a:clrScheme>
    <a:fontScheme name="Hartman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lstebro_PowerPoint_template_v3 [Skrivebeskyttet]" id="{4FB7F00F-E4E1-43C0-8996-83D896D28281}" vid="{20116C2B-14C4-4A55-BAE5-5281D524A3B7}"/>
    </a:ext>
  </a:extLst>
</a:theme>
</file>

<file path=ppt/theme/theme3.xml><?xml version="1.0" encoding="utf-8"?>
<a:theme xmlns:a="http://schemas.openxmlformats.org/drawingml/2006/main" name="skabelon - hvid baggrund">
  <a:themeElements>
    <a:clrScheme name="01a_RMdias_BRED 1">
      <a:dk1>
        <a:srgbClr val="3F3018"/>
      </a:dk1>
      <a:lt1>
        <a:srgbClr val="FFFFFF"/>
      </a:lt1>
      <a:dk2>
        <a:srgbClr val="990033"/>
      </a:dk2>
      <a:lt2>
        <a:srgbClr val="D2D2D2"/>
      </a:lt2>
      <a:accent1>
        <a:srgbClr val="E3DFD4"/>
      </a:accent1>
      <a:accent2>
        <a:srgbClr val="84715E"/>
      </a:accent2>
      <a:accent3>
        <a:srgbClr val="FFFFFF"/>
      </a:accent3>
      <a:accent4>
        <a:srgbClr val="342713"/>
      </a:accent4>
      <a:accent5>
        <a:srgbClr val="EFECE6"/>
      </a:accent5>
      <a:accent6>
        <a:srgbClr val="776654"/>
      </a:accent6>
      <a:hlink>
        <a:srgbClr val="990033"/>
      </a:hlink>
      <a:folHlink>
        <a:srgbClr val="3F3018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/>
      <a:bodyPr wrap="square">
        <a:spAutoFit/>
      </a:bodyPr>
      <a:lstStyle>
        <a:defPPr>
          <a:defRPr kern="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MT_PowerPoint_16_9_jun21</Template>
  <TotalTime>532</TotalTime>
  <Words>580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8</vt:i4>
      </vt:variant>
    </vt:vector>
  </HeadingPairs>
  <TitlesOfParts>
    <vt:vector size="16" baseType="lpstr">
      <vt:lpstr>Arial</vt:lpstr>
      <vt:lpstr>Calibri</vt:lpstr>
      <vt:lpstr>Symbol</vt:lpstr>
      <vt:lpstr>Verdana</vt:lpstr>
      <vt:lpstr>Wingdings</vt:lpstr>
      <vt:lpstr>Midttrafik tema</vt:lpstr>
      <vt:lpstr>Slides Lyseblå</vt:lpstr>
      <vt:lpstr>skabelon - hvid baggrund</vt:lpstr>
      <vt:lpstr>Fagligt forum</vt:lpstr>
      <vt:lpstr>PowerPoint-præsentation</vt:lpstr>
      <vt:lpstr>udfordringen</vt:lpstr>
      <vt:lpstr>Visionen</vt:lpstr>
      <vt:lpstr>Harmonisering af flextrafik  – Flextur</vt:lpstr>
      <vt:lpstr>Harmonisering af flextrafik  – Plustur</vt:lpstr>
      <vt:lpstr>Harmonisering af flextrafik  – Flexbus</vt:lpstr>
      <vt:lpstr>Harmonisering af åben flextrafik – plan</vt:lpstr>
    </vt:vector>
  </TitlesOfParts>
  <Company>Mazarin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Faglig forum</dc:title>
  <dc:creator>Per Elbæk</dc:creator>
  <cp:lastModifiedBy>Per Elbæk</cp:lastModifiedBy>
  <cp:revision>16</cp:revision>
  <dcterms:created xsi:type="dcterms:W3CDTF">2022-10-06T12:56:35Z</dcterms:created>
  <dcterms:modified xsi:type="dcterms:W3CDTF">2022-11-16T06:13:32Z</dcterms:modified>
</cp:coreProperties>
</file>