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26" r:id="rId2"/>
    <p:sldMasterId id="2147483649" r:id="rId3"/>
  </p:sldMasterIdLst>
  <p:notesMasterIdLst>
    <p:notesMasterId r:id="rId23"/>
  </p:notesMasterIdLst>
  <p:handoutMasterIdLst>
    <p:handoutMasterId r:id="rId24"/>
  </p:handoutMasterIdLst>
  <p:sldIdLst>
    <p:sldId id="928" r:id="rId4"/>
    <p:sldId id="929" r:id="rId5"/>
    <p:sldId id="930" r:id="rId6"/>
    <p:sldId id="931" r:id="rId7"/>
    <p:sldId id="932" r:id="rId8"/>
    <p:sldId id="933" r:id="rId9"/>
    <p:sldId id="934" r:id="rId10"/>
    <p:sldId id="935" r:id="rId11"/>
    <p:sldId id="936" r:id="rId12"/>
    <p:sldId id="937" r:id="rId13"/>
    <p:sldId id="938" r:id="rId14"/>
    <p:sldId id="939" r:id="rId15"/>
    <p:sldId id="940" r:id="rId16"/>
    <p:sldId id="941" r:id="rId17"/>
    <p:sldId id="942" r:id="rId18"/>
    <p:sldId id="943" r:id="rId19"/>
    <p:sldId id="944" r:id="rId20"/>
    <p:sldId id="945" r:id="rId21"/>
    <p:sldId id="946" r:id="rId22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0A"/>
    <a:srgbClr val="000000"/>
    <a:srgbClr val="605F63"/>
    <a:srgbClr val="010000"/>
    <a:srgbClr val="D3D3D2"/>
    <a:srgbClr val="85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548" y="44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27-10-2022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27-10-2022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8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27577-FC45-4B84-A4AE-851901F4E738}" type="slidenum">
              <a:rPr lang="da-DK" altLang="da-DK" smtClean="0"/>
              <a:pPr>
                <a:defRPr/>
              </a:pPr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967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Rutenettet</a:t>
            </a:r>
            <a:r>
              <a:rPr lang="da-DK" baseline="0" dirty="0"/>
              <a:t> – Regionalt niveau</a:t>
            </a:r>
          </a:p>
          <a:p>
            <a:endParaRPr lang="da-DK" baseline="0" dirty="0"/>
          </a:p>
          <a:p>
            <a:r>
              <a:rPr lang="da-DK" dirty="0"/>
              <a:t>Det regionale rutenet</a:t>
            </a:r>
            <a:r>
              <a:rPr lang="da-DK" baseline="0" dirty="0"/>
              <a:t>  </a:t>
            </a:r>
          </a:p>
          <a:p>
            <a:r>
              <a:rPr lang="da-DK" baseline="0" dirty="0"/>
              <a:t>- ”Blå” X busser og ”røde” regionalruter”. </a:t>
            </a:r>
          </a:p>
          <a:p>
            <a:r>
              <a:rPr lang="da-DK" baseline="0" dirty="0"/>
              <a:t>De ”grønne” ruter er  kommunalt finansierede lokalruter, som ”findes på Rejseplanen”</a:t>
            </a:r>
          </a:p>
          <a:p>
            <a:endParaRPr lang="da-DK" baseline="0" dirty="0"/>
          </a:p>
          <a:p>
            <a:r>
              <a:rPr lang="da-DK" baseline="0" dirty="0"/>
              <a:t>Det er et problem at ikke alle kommuners ”åbne skoleruter” (som kan benyttes af alle aldersgrupper) findes på Rejseplanen.</a:t>
            </a:r>
          </a:p>
          <a:p>
            <a:r>
              <a:rPr lang="da-DK" baseline="0" dirty="0"/>
              <a:t>I konkrete situationer vil det betyde, at tilgængelige rejsemuligheder ikke bliver vist.</a:t>
            </a:r>
          </a:p>
          <a:p>
            <a:endParaRPr lang="da-DK" baseline="0" dirty="0"/>
          </a:p>
          <a:p>
            <a:r>
              <a:rPr lang="da-DK" baseline="0" dirty="0"/>
              <a:t>Midttrafik har oplyst, at kommunerne  skal betale 7,40 kr. pr. køreplantime for at få skoleruterne med på Rejseplanen. </a:t>
            </a:r>
            <a:endParaRPr lang="da-DK" baseline="0" dirty="0">
              <a:solidFill>
                <a:srgbClr val="FF0000"/>
              </a:solidFill>
            </a:endParaRPr>
          </a:p>
          <a:p>
            <a:r>
              <a:rPr lang="da-DK" baseline="0" dirty="0"/>
              <a:t>  </a:t>
            </a:r>
          </a:p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12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Bufferzoner</a:t>
            </a:r>
            <a:r>
              <a:rPr lang="da-DK" baseline="0" dirty="0"/>
              <a:t> omkring de regionale ruter</a:t>
            </a:r>
          </a:p>
          <a:p>
            <a:endParaRPr lang="da-DK" baseline="0" dirty="0"/>
          </a:p>
          <a:p>
            <a:r>
              <a:rPr lang="da-DK" dirty="0"/>
              <a:t>Bufferzonerne er</a:t>
            </a:r>
            <a:r>
              <a:rPr lang="da-DK" baseline="0" dirty="0"/>
              <a:t> </a:t>
            </a:r>
            <a:r>
              <a:rPr lang="da-DK" u="sng" baseline="0" dirty="0"/>
              <a:t>3 km i luftlinje til busruten</a:t>
            </a:r>
            <a:r>
              <a:rPr lang="da-DK" baseline="0" dirty="0"/>
              <a:t>, hvor man kan stige på bussen.</a:t>
            </a:r>
          </a:p>
          <a:p>
            <a:r>
              <a:rPr lang="da-DK" baseline="0" dirty="0"/>
              <a:t>(Sammenligning: I Folkeskoleloven opereres med en gang/cykel-afstand (vejafstand) på op til 4,5 km. til nærmeste kollektive trafik / skolebus for de ældste elevårgange).</a:t>
            </a:r>
          </a:p>
          <a:p>
            <a:endParaRPr lang="da-DK" baseline="0" dirty="0"/>
          </a:p>
          <a:p>
            <a:r>
              <a:rPr lang="da-DK" baseline="0" dirty="0"/>
              <a:t> Næste side: konkret eksempel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50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</a:t>
            </a:r>
            <a:r>
              <a:rPr lang="da-DK" baseline="0" dirty="0"/>
              <a:t>l rute 72 Holstebro – Vinderup – Skive</a:t>
            </a:r>
          </a:p>
          <a:p>
            <a:endParaRPr lang="da-DK" baseline="0" dirty="0"/>
          </a:p>
          <a:p>
            <a:r>
              <a:rPr lang="da-DK" baseline="0" dirty="0"/>
              <a:t>Rute 72 gennemgås som eksempel på en af de ruter Midttrafik peger på kan nedlægges som regionalrute. </a:t>
            </a:r>
          </a:p>
          <a:p>
            <a:endParaRPr lang="da-DK" baseline="0" dirty="0"/>
          </a:p>
          <a:p>
            <a:r>
              <a:rPr lang="da-DK" baseline="0" dirty="0"/>
              <a:t>Forslaget om nedlæggelse er begrundet med: </a:t>
            </a:r>
          </a:p>
          <a:p>
            <a:endParaRPr lang="da-DK" baseline="0" dirty="0"/>
          </a:p>
          <a:p>
            <a:r>
              <a:rPr lang="da-DK" baseline="0" dirty="0"/>
              <a:t>- At der overvejende foretages lokale rejser i hver sin kommune (Skive og Holstebro)</a:t>
            </a:r>
          </a:p>
          <a:p>
            <a:r>
              <a:rPr lang="da-DK" baseline="0" dirty="0"/>
              <a:t>- At, kun ca. 10 % krydser kommunegrænsen og dermed rejser regionalt.</a:t>
            </a:r>
          </a:p>
          <a:p>
            <a:r>
              <a:rPr lang="da-DK" baseline="0" dirty="0"/>
              <a:t>- At der er parallelkørsel med tog på strækningen mellem Skive og Vinderup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65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25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a-DK" sz="1600" u="sng" dirty="0"/>
              <a:t>I alt bor ca. 650 unge i alderen</a:t>
            </a:r>
            <a:r>
              <a:rPr lang="da-DK" sz="1600" dirty="0"/>
              <a:t> 15-19 i området som rute 72 betjener. (Byområderne Holstebro og Skive er fratrukket. - Kan tage bybussen eller cykle)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1600" dirty="0"/>
              <a:t>Heraf ca. </a:t>
            </a:r>
            <a:r>
              <a:rPr lang="da-DK" sz="1600" u="sng" dirty="0"/>
              <a:t>220 i og omkring Vinderup </a:t>
            </a:r>
            <a:r>
              <a:rPr lang="da-DK" sz="1600" dirty="0"/>
              <a:t>– (kan vælge at cykle til stationen og tage tog til Skive eller Struer),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1600" dirty="0"/>
              <a:t>De unge i Vinderup, kan også tage rute 72 til Skive eller Holstebro.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1600" dirty="0"/>
              <a:t>Unge i den resterende blå buffer, </a:t>
            </a:r>
            <a:r>
              <a:rPr lang="da-DK" sz="1600" u="sng" dirty="0"/>
              <a:t>i alt ca. 430 </a:t>
            </a:r>
            <a:r>
              <a:rPr lang="da-DK" sz="1600" dirty="0"/>
              <a:t>er henvist  til at benytte rute 72. </a:t>
            </a:r>
          </a:p>
          <a:p>
            <a:endParaRPr lang="da-DK" baseline="0" dirty="0"/>
          </a:p>
          <a:p>
            <a:r>
              <a:rPr lang="da-DK" baseline="0" dirty="0"/>
              <a:t>Kan evt. oplyses: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/>
              <a:t>Ud fra ansøgertallene fra 2022, at </a:t>
            </a:r>
            <a:r>
              <a:rPr lang="da-DK" sz="1600" dirty="0"/>
              <a:t>ca. 120 ud af de ca. 650 unge i ”bufferen”, enten går på en STX/HF i Holstebro, Skive eller Struer, eller ansøger om det. </a:t>
            </a:r>
          </a:p>
          <a:p>
            <a:endParaRPr lang="da-DK" baseline="0" dirty="0"/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16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Aktuel køreplan</a:t>
            </a:r>
            <a:r>
              <a:rPr lang="da-DK" baseline="0" dirty="0"/>
              <a:t> rute 72 Holstebro – Vinderup – Skive:</a:t>
            </a:r>
          </a:p>
          <a:p>
            <a:endParaRPr lang="da-DK" baseline="0" dirty="0"/>
          </a:p>
          <a:p>
            <a:r>
              <a:rPr lang="da-DK" baseline="0" dirty="0"/>
              <a:t>10 dobbeltture på hverdage. Plus lidt supplerende ture med X bus 951X (Aalborg – Skive – Vinderup – Holstebro)</a:t>
            </a:r>
          </a:p>
          <a:p>
            <a:endParaRPr lang="da-DK" baseline="0" dirty="0"/>
          </a:p>
          <a:p>
            <a:r>
              <a:rPr lang="da-DK" baseline="0" dirty="0"/>
              <a:t>4 dobbeltture lørdag og søndag.</a:t>
            </a:r>
          </a:p>
          <a:p>
            <a:endParaRPr lang="da-DK" baseline="0" dirty="0"/>
          </a:p>
          <a:p>
            <a:r>
              <a:rPr lang="da-DK" baseline="0" dirty="0"/>
              <a:t>Kørselsomfanget – En typisk ”Vest-køreplan” </a:t>
            </a:r>
          </a:p>
          <a:p>
            <a:r>
              <a:rPr lang="da-DK" baseline="0" dirty="0"/>
              <a:t>Dvs. køreplanen er over årene blevet tilpasset behovet.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-</a:t>
            </a:r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456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 kunne forestille</a:t>
            </a:r>
            <a:r>
              <a:rPr lang="da-DK" baseline="0" dirty="0"/>
              <a:t> sig et  forslag,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/>
              <a:t>Hvor regionen opretholder betjening af hensyn til pendlere og uddannelsessøgende.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/>
              <a:t>F.eks. 4 ture på hverdage og,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/>
              <a:t>Eventuelt lade kommunerne tilkøbe ture på andre tidspunkter, samt finansiere flextrafik i weekenden.  </a:t>
            </a:r>
          </a:p>
          <a:p>
            <a:pPr marL="285750" indent="-2857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r>
              <a:rPr lang="da-DK" baseline="0" dirty="0"/>
              <a:t>Desuden: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/>
              <a:t>Det kan overvejes at gå i dialog med kommunerne og Midttrafik om tættere sammenhæng mellem regionale og lokale ressourcer, </a:t>
            </a:r>
            <a:r>
              <a:rPr lang="da-DK" baseline="0" dirty="0" err="1"/>
              <a:t>f.eks</a:t>
            </a:r>
            <a:r>
              <a:rPr lang="da-DK" baseline="0" dirty="0"/>
              <a:t> i form af udnyttelse af skolebusser.</a:t>
            </a:r>
          </a:p>
          <a:p>
            <a:endParaRPr lang="da-DK" baseline="0" dirty="0"/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03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90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Det videre arbejde </a:t>
            </a:r>
          </a:p>
          <a:p>
            <a:endParaRPr lang="da-DK" baseline="0" dirty="0"/>
          </a:p>
          <a:p>
            <a:r>
              <a:rPr lang="da-DK" baseline="0" dirty="0"/>
              <a:t>  </a:t>
            </a:r>
          </a:p>
          <a:p>
            <a:r>
              <a:rPr lang="da-DK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Mødeplan - Bilaterale møder med kommune   [ikke opdateret]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Syddjurs	11. oktober kl. 09.00 – 11.00 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Skanderborg	 24. oktober kl. 08.30 – 09.30 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Norddjurs	10. november kl. 09.00 – 10.00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Randers	10. november kl. 12.00 – 13.30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Favrskov	ikke datosat </a:t>
            </a:r>
          </a:p>
          <a:p>
            <a:r>
              <a:rPr lang="da-DK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Viborg 	ikke datosat </a:t>
            </a:r>
          </a:p>
          <a:p>
            <a:pPr marL="285750" indent="-285750">
              <a:buFontTx/>
              <a:buChar char="-"/>
            </a:pPr>
            <a:r>
              <a:rPr lang="da-DK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- - - - - - - - </a:t>
            </a:r>
          </a:p>
          <a:p>
            <a:pPr marL="0" indent="0">
              <a:buFontTx/>
              <a:buNone/>
            </a:pPr>
            <a:r>
              <a:rPr lang="da-DK" sz="16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Mobilitetssamarbejdet</a:t>
            </a:r>
            <a:r>
              <a:rPr lang="da-DK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allerede etableret under kontaktudvalget.</a:t>
            </a:r>
          </a:p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0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27577-FC45-4B84-A4AE-851901F4E738}" type="slidenum">
              <a:rPr lang="da-DK" altLang="da-DK" smtClean="0"/>
              <a:pPr>
                <a:defRPr/>
              </a:pPr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909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Tallene på brændstoffer er priserne stigning </a:t>
            </a:r>
            <a:r>
              <a:rPr lang="da-DK" baseline="0" dirty="0"/>
              <a:t> forelagt på bestyrelsesmødet i Midttrafik </a:t>
            </a:r>
            <a:r>
              <a:rPr lang="da-DK" baseline="0" dirty="0" err="1"/>
              <a:t>iseptember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Passagerindtægterne er mankoen efter den yderligere kompensation fra september</a:t>
            </a:r>
          </a:p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5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dirty="0">
                <a:latin typeface="+mn-lt"/>
              </a:rPr>
              <a:t>Budgetudfordringen på 60 mio. kr. er baseret på budget forelagt på bestyrelsesmødet i Midttrafik i september </a:t>
            </a:r>
          </a:p>
          <a:p>
            <a:endParaRPr lang="da-DK" sz="1600" dirty="0">
              <a:latin typeface="+mn-lt"/>
            </a:endParaRPr>
          </a:p>
          <a:p>
            <a:r>
              <a:rPr lang="da-DK" sz="1600" dirty="0">
                <a:latin typeface="+mn-lt"/>
              </a:rPr>
              <a:t>I 2024 og frem skal det forudsættes, at brændstofpriserne er faldende og der vil være en vis fremgang i passagerindtægter.</a:t>
            </a:r>
          </a:p>
          <a:p>
            <a:endParaRPr lang="da-DK" sz="1600" dirty="0">
              <a:latin typeface="+mn-lt"/>
            </a:endParaRPr>
          </a:p>
          <a:p>
            <a:r>
              <a:rPr lang="da-DK" sz="1600" dirty="0">
                <a:latin typeface="+mn-lt"/>
              </a:rPr>
              <a:t>HVO biodiesel skal genovervejes i september 2023 – det må forventes, at regionsrådet kun vælger HVO, hvis prisen falder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85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Offentlige</a:t>
            </a:r>
            <a:r>
              <a:rPr lang="da-DK" baseline="0" dirty="0"/>
              <a:t> dialogmøder: </a:t>
            </a:r>
          </a:p>
          <a:p>
            <a:r>
              <a:rPr lang="da-DK" baseline="0" dirty="0"/>
              <a:t>Mandag 10. oktober, Aarhus Rutebilstation, kl. 7-10</a:t>
            </a:r>
          </a:p>
          <a:p>
            <a:r>
              <a:rPr lang="da-DK" baseline="0" dirty="0"/>
              <a:t>Tirsdag 11. oktober, Viborg Rutebilstation, kl. 13.30-16</a:t>
            </a:r>
          </a:p>
          <a:p>
            <a:r>
              <a:rPr lang="da-DK" baseline="0" dirty="0"/>
              <a:t>Fredag 14. oktober, Holstebro </a:t>
            </a:r>
            <a:r>
              <a:rPr lang="da-DK" baseline="0" dirty="0" err="1"/>
              <a:t>Rutebilsation</a:t>
            </a:r>
            <a:r>
              <a:rPr lang="da-DK" baseline="0" dirty="0"/>
              <a:t>, kl. 13.30 -16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Udfordringer</a:t>
            </a:r>
            <a:r>
              <a:rPr lang="da-DK" baseline="0" dirty="0"/>
              <a:t> og aktuel status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75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Siden 2012 er regionens budget til kollektiv trafik steget med mere end 70 mio.kr.</a:t>
            </a:r>
          </a:p>
          <a:p>
            <a:endParaRPr lang="da-DK" dirty="0"/>
          </a:p>
          <a:p>
            <a:r>
              <a:rPr lang="da-DK" dirty="0"/>
              <a:t>De fleste år har regionen suppleret rammen op med engangsmidler.</a:t>
            </a:r>
          </a:p>
          <a:p>
            <a:endParaRPr lang="da-DK" dirty="0"/>
          </a:p>
          <a:p>
            <a:r>
              <a:rPr lang="da-DK" dirty="0"/>
              <a:t>Samtidigt formidles der i stigende grad Statstilskud til jernbane/letbaneområdet, så den samlede ramme til kollektiv trafik er ca. 150 mio.kr. højere end i 2012 </a:t>
            </a:r>
            <a:r>
              <a:rPr lang="da-DK" i="1" dirty="0"/>
              <a:t>(ekskl. HVO som er meget højt det sidste år).</a:t>
            </a:r>
          </a:p>
          <a:p>
            <a:endParaRPr lang="da-DK" dirty="0"/>
          </a:p>
          <a:p>
            <a:r>
              <a:rPr lang="da-DK" dirty="0"/>
              <a:t>...på trods af det er der gennemført store besparelser på busdriften i perioden, og vi står overfor nye.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48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tales meget om udgifterne, men indtægterne er smertensbarnet.</a:t>
            </a:r>
          </a:p>
          <a:p>
            <a:endParaRPr lang="da-DK" dirty="0"/>
          </a:p>
          <a:p>
            <a:r>
              <a:rPr lang="da-DK" dirty="0"/>
              <a:t>Udgangspunktet i 2019 var en forventning om balance fra 2020 med busindtægter på  268,6 mio.kr. årligt.</a:t>
            </a:r>
          </a:p>
          <a:p>
            <a:endParaRPr lang="da-DK" dirty="0"/>
          </a:p>
          <a:p>
            <a:r>
              <a:rPr lang="da-DK" dirty="0"/>
              <a:t>I 2023 nås dette næsten med 267,0 mio.kr.</a:t>
            </a:r>
          </a:p>
          <a:p>
            <a:endParaRPr lang="da-DK" dirty="0"/>
          </a:p>
          <a:p>
            <a:r>
              <a:rPr lang="da-DK" dirty="0"/>
              <a:t>Og fra 2024 hvor indtægterne forventes at være oppe på fuldt niveau efter </a:t>
            </a:r>
            <a:r>
              <a:rPr lang="da-DK" dirty="0" err="1"/>
              <a:t>corona</a:t>
            </a:r>
            <a:r>
              <a:rPr lang="da-DK" dirty="0"/>
              <a:t> nås indtægter på 290,1 mio.kr.</a:t>
            </a:r>
          </a:p>
          <a:p>
            <a:endParaRPr lang="da-DK" dirty="0"/>
          </a:p>
          <a:p>
            <a:r>
              <a:rPr lang="da-DK" dirty="0"/>
              <a:t>Hvad er så problemet?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5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02493" y="4715153"/>
            <a:ext cx="6192688" cy="4466987"/>
          </a:xfrm>
        </p:spPr>
        <p:txBody>
          <a:bodyPr/>
          <a:lstStyle/>
          <a:p>
            <a:r>
              <a:rPr lang="da-DK" dirty="0"/>
              <a:t>Reelt er busindtægterne ikke steget.</a:t>
            </a:r>
          </a:p>
          <a:p>
            <a:endParaRPr lang="da-DK" dirty="0"/>
          </a:p>
          <a:p>
            <a:r>
              <a:rPr lang="da-DK" dirty="0"/>
              <a:t>Trækkes effekten af indtægtsfordelingsmodellen ud har indtægterne stået stille siden 2019 i løbende priser.</a:t>
            </a:r>
          </a:p>
          <a:p>
            <a:endParaRPr lang="da-DK" dirty="0"/>
          </a:p>
          <a:p>
            <a:r>
              <a:rPr lang="da-DK" dirty="0"/>
              <a:t>i 2019 forventes indtægter på 268,6 mio.kr. ved de fulde besparelser i pl. 2019.</a:t>
            </a:r>
          </a:p>
          <a:p>
            <a:endParaRPr lang="da-DK" dirty="0"/>
          </a:p>
          <a:p>
            <a:r>
              <a:rPr lang="da-DK" dirty="0"/>
              <a:t>I 2023 når indtægterne vender tilbage til præ-</a:t>
            </a:r>
            <a:r>
              <a:rPr lang="da-DK" dirty="0" err="1"/>
              <a:t>corona</a:t>
            </a:r>
            <a:r>
              <a:rPr lang="da-DK" dirty="0"/>
              <a:t> niveauet forventes indtægter på 268,7 mio.kr. i pl.2023. </a:t>
            </a:r>
          </a:p>
          <a:p>
            <a:endParaRPr lang="da-DK" dirty="0"/>
          </a:p>
          <a:p>
            <a:r>
              <a:rPr lang="da-DK" dirty="0"/>
              <a:t>Løftet til 290,1 mio.kr skyldes udelukkende regionens andel af indtægts-fordelingsmodellen. Indtægter, der efter regionsrådet beslutning i 2018 skulle have været tilbageført fordi </a:t>
            </a:r>
            <a:r>
              <a:rPr lang="da-DK" dirty="0" err="1"/>
              <a:t>Midttrafiks</a:t>
            </a:r>
            <a:r>
              <a:rPr lang="da-DK" dirty="0"/>
              <a:t> udgifter og indtægter nu var i (bedre) balance.</a:t>
            </a:r>
          </a:p>
          <a:p>
            <a:endParaRPr lang="da-DK" dirty="0"/>
          </a:p>
          <a:p>
            <a:r>
              <a:rPr lang="da-DK" dirty="0"/>
              <a:t>Målt over den samme periode er udgifterne steget med 83,2 mio.kr.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68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Nuværende</a:t>
            </a:r>
            <a:r>
              <a:rPr lang="da-DK" baseline="0" dirty="0"/>
              <a:t> dækning af kollektiv trafik.</a:t>
            </a:r>
          </a:p>
          <a:p>
            <a:endParaRPr lang="da-DK" baseline="0" dirty="0"/>
          </a:p>
          <a:p>
            <a:r>
              <a:rPr lang="da-DK" dirty="0"/>
              <a:t>Den</a:t>
            </a:r>
            <a:r>
              <a:rPr lang="da-DK" baseline="0" dirty="0"/>
              <a:t> grønne farve viser områder, hvor rejsetiden til nærmeste gymnasiale uddannelse er under 45 min. – De gule områder er dækket inden for 60 min. </a:t>
            </a:r>
            <a:endParaRPr lang="da-DK" dirty="0"/>
          </a:p>
          <a:p>
            <a:endParaRPr lang="da-DK" dirty="0"/>
          </a:p>
          <a:p>
            <a:r>
              <a:rPr lang="da-DK" dirty="0"/>
              <a:t>De</a:t>
            </a:r>
            <a:r>
              <a:rPr lang="da-DK" baseline="0" dirty="0"/>
              <a:t> hvide områder, hvor der er dårlige kollektive trafikmuligheder, er tyndtbefolkede områder, hvor der bor meget få eller ingen.</a:t>
            </a:r>
          </a:p>
          <a:p>
            <a:endParaRPr lang="da-DK" baseline="0" dirty="0"/>
          </a:p>
          <a:p>
            <a:r>
              <a:rPr lang="da-DK" baseline="0" dirty="0"/>
              <a:t>Inden for 1 time er  93,7 % dækket.</a:t>
            </a:r>
          </a:p>
          <a:p>
            <a:endParaRPr lang="da-DK" baseline="0" dirty="0"/>
          </a:p>
          <a:p>
            <a:r>
              <a:rPr lang="da-DK" baseline="0" dirty="0"/>
              <a:t>I Region Midtjylland er vi godt med. – ca. samme niveau.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69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bor de unge </a:t>
            </a:r>
          </a:p>
          <a:p>
            <a:r>
              <a:rPr lang="da-DK" dirty="0"/>
              <a:t>– Vist i felter</a:t>
            </a:r>
            <a:r>
              <a:rPr lang="da-DK" baseline="0" dirty="0"/>
              <a:t> på 1 kvadrat- kilometer (</a:t>
            </a:r>
            <a:r>
              <a:rPr lang="da-DK" dirty="0" err="1"/>
              <a:t>hexagoner</a:t>
            </a:r>
            <a:r>
              <a:rPr lang="da-DK" dirty="0"/>
              <a:t>)</a:t>
            </a:r>
            <a:r>
              <a:rPr lang="da-DK" baseline="0" dirty="0"/>
              <a:t> </a:t>
            </a:r>
          </a:p>
          <a:p>
            <a:r>
              <a:rPr lang="da-DK" baseline="0" dirty="0"/>
              <a:t>– Så vi ikke konflikter med GDPR- reglerne. 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58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47E22CE-D538-4556-8ACF-3B06CFE52A68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1CA370C1-66BE-42A0-B115-486CB7CB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pic>
        <p:nvPicPr>
          <p:cNvPr id="9" name="Billede 8" descr="LOGO_Midttrafik_hvid.png">
            <a:extLst>
              <a:ext uri="{FF2B5EF4-FFF2-40B4-BE49-F238E27FC236}">
                <a16:creationId xmlns:a16="http://schemas.microsoft.com/office/drawing/2014/main" id="{1C133C11-637A-4453-BD1F-7DF54341E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40000"/>
            <a:ext cx="1027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CBB013-4845-4F41-873E-DE7B16FBF2AC}"/>
              </a:ext>
            </a:extLst>
          </p:cNvPr>
          <p:cNvSpPr txBox="1">
            <a:spLocks/>
          </p:cNvSpPr>
          <p:nvPr userDrawn="1"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BE16D1-4804-4061-B3D0-48C4FD9A6634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9D8F30CD-F8D6-4FCA-9331-220AC3FE9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036F185-446F-4B60-BB2C-6F8384CE0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62BC0E9-AF87-4325-AB4E-F0CF9C8E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5072804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040" y="2095035"/>
            <a:ext cx="5091263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3685" y="6388276"/>
            <a:ext cx="1230362" cy="365125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10552515" cy="3543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12848166" y="-122238"/>
            <a:ext cx="30518100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a-DK" altLang="da-DK" sz="2400"/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6946 w 3059"/>
                <a:gd name="T1" fmla="*/ 5081 h 2349"/>
                <a:gd name="T2" fmla="*/ 6321 w 3059"/>
                <a:gd name="T3" fmla="*/ 4913 h 2349"/>
                <a:gd name="T4" fmla="*/ 6164 w 3059"/>
                <a:gd name="T5" fmla="*/ 4483 h 2349"/>
                <a:gd name="T6" fmla="*/ 6143 w 3059"/>
                <a:gd name="T7" fmla="*/ 3581 h 2349"/>
                <a:gd name="T8" fmla="*/ 6145 w 3059"/>
                <a:gd name="T9" fmla="*/ 2507 h 2349"/>
                <a:gd name="T10" fmla="*/ 6446 w 3059"/>
                <a:gd name="T11" fmla="*/ 2146 h 2349"/>
                <a:gd name="T12" fmla="*/ 6872 w 3059"/>
                <a:gd name="T13" fmla="*/ 2024 h 2349"/>
                <a:gd name="T14" fmla="*/ 7011 w 3059"/>
                <a:gd name="T15" fmla="*/ 1882 h 2349"/>
                <a:gd name="T16" fmla="*/ 6977 w 3059"/>
                <a:gd name="T17" fmla="*/ 1560 h 2349"/>
                <a:gd name="T18" fmla="*/ 6506 w 3059"/>
                <a:gd name="T19" fmla="*/ 1488 h 2349"/>
                <a:gd name="T20" fmla="*/ 6068 w 3059"/>
                <a:gd name="T21" fmla="*/ 1399 h 2349"/>
                <a:gd name="T22" fmla="*/ 5962 w 3059"/>
                <a:gd name="T23" fmla="*/ 858 h 2349"/>
                <a:gd name="T24" fmla="*/ 5815 w 3059"/>
                <a:gd name="T25" fmla="*/ 529 h 2349"/>
                <a:gd name="T26" fmla="*/ 5211 w 3059"/>
                <a:gd name="T27" fmla="*/ 411 h 2349"/>
                <a:gd name="T28" fmla="*/ 5002 w 3059"/>
                <a:gd name="T29" fmla="*/ 493 h 2349"/>
                <a:gd name="T30" fmla="*/ 4988 w 3059"/>
                <a:gd name="T31" fmla="*/ 822 h 2349"/>
                <a:gd name="T32" fmla="*/ 4980 w 3059"/>
                <a:gd name="T33" fmla="*/ 1841 h 2349"/>
                <a:gd name="T34" fmla="*/ 4971 w 3059"/>
                <a:gd name="T35" fmla="*/ 3166 h 2349"/>
                <a:gd name="T36" fmla="*/ 4964 w 3059"/>
                <a:gd name="T37" fmla="*/ 4211 h 2349"/>
                <a:gd name="T38" fmla="*/ 5009 w 3059"/>
                <a:gd name="T39" fmla="*/ 5016 h 2349"/>
                <a:gd name="T40" fmla="*/ 5397 w 3059"/>
                <a:gd name="T41" fmla="*/ 5523 h 2349"/>
                <a:gd name="T42" fmla="*/ 6277 w 3059"/>
                <a:gd name="T43" fmla="*/ 5636 h 2349"/>
                <a:gd name="T44" fmla="*/ 7112 w 3059"/>
                <a:gd name="T45" fmla="*/ 5603 h 2349"/>
                <a:gd name="T46" fmla="*/ 7346 w 3059"/>
                <a:gd name="T47" fmla="*/ 5434 h 2349"/>
                <a:gd name="T48" fmla="*/ 7254 w 3059"/>
                <a:gd name="T49" fmla="*/ 5144 h 2349"/>
                <a:gd name="T50" fmla="*/ 2632 w 3059"/>
                <a:gd name="T51" fmla="*/ 4865 h 2349"/>
                <a:gd name="T52" fmla="*/ 2396 w 3059"/>
                <a:gd name="T53" fmla="*/ 4886 h 2349"/>
                <a:gd name="T54" fmla="*/ 1836 w 3059"/>
                <a:gd name="T55" fmla="*/ 4865 h 2349"/>
                <a:gd name="T56" fmla="*/ 1379 w 3059"/>
                <a:gd name="T57" fmla="*/ 4588 h 2349"/>
                <a:gd name="T58" fmla="*/ 1169 w 3059"/>
                <a:gd name="T59" fmla="*/ 3759 h 2349"/>
                <a:gd name="T60" fmla="*/ 1251 w 3059"/>
                <a:gd name="T61" fmla="*/ 2702 h 2349"/>
                <a:gd name="T62" fmla="*/ 1600 w 3059"/>
                <a:gd name="T63" fmla="*/ 2264 h 2349"/>
                <a:gd name="T64" fmla="*/ 2132 w 3059"/>
                <a:gd name="T65" fmla="*/ 2190 h 2349"/>
                <a:gd name="T66" fmla="*/ 2558 w 3059"/>
                <a:gd name="T67" fmla="*/ 2211 h 2349"/>
                <a:gd name="T68" fmla="*/ 2740 w 3059"/>
                <a:gd name="T69" fmla="*/ 2358 h 2349"/>
                <a:gd name="T70" fmla="*/ 2752 w 3059"/>
                <a:gd name="T71" fmla="*/ 3834 h 2349"/>
                <a:gd name="T72" fmla="*/ 4420 w 3059"/>
                <a:gd name="T73" fmla="*/ 5016 h 2349"/>
                <a:gd name="T74" fmla="*/ 4023 w 3059"/>
                <a:gd name="T75" fmla="*/ 4858 h 2349"/>
                <a:gd name="T76" fmla="*/ 3946 w 3059"/>
                <a:gd name="T77" fmla="*/ 4362 h 2349"/>
                <a:gd name="T78" fmla="*/ 3941 w 3059"/>
                <a:gd name="T79" fmla="*/ 3209 h 2349"/>
                <a:gd name="T80" fmla="*/ 3936 w 3059"/>
                <a:gd name="T81" fmla="*/ 1764 h 2349"/>
                <a:gd name="T82" fmla="*/ 3927 w 3059"/>
                <a:gd name="T83" fmla="*/ 649 h 2349"/>
                <a:gd name="T84" fmla="*/ 3900 w 3059"/>
                <a:gd name="T85" fmla="*/ 250 h 2349"/>
                <a:gd name="T86" fmla="*/ 3604 w 3059"/>
                <a:gd name="T87" fmla="*/ 99 h 2349"/>
                <a:gd name="T88" fmla="*/ 2940 w 3059"/>
                <a:gd name="T89" fmla="*/ 0 h 2349"/>
                <a:gd name="T90" fmla="*/ 2774 w 3059"/>
                <a:gd name="T91" fmla="*/ 113 h 2349"/>
                <a:gd name="T92" fmla="*/ 2762 w 3059"/>
                <a:gd name="T93" fmla="*/ 550 h 2349"/>
                <a:gd name="T94" fmla="*/ 2748 w 3059"/>
                <a:gd name="T95" fmla="*/ 1247 h 2349"/>
                <a:gd name="T96" fmla="*/ 2627 w 3059"/>
                <a:gd name="T97" fmla="*/ 1421 h 2349"/>
                <a:gd name="T98" fmla="*/ 1525 w 3059"/>
                <a:gd name="T99" fmla="*/ 1404 h 2349"/>
                <a:gd name="T100" fmla="*/ 890 w 3059"/>
                <a:gd name="T101" fmla="*/ 1565 h 2349"/>
                <a:gd name="T102" fmla="*/ 339 w 3059"/>
                <a:gd name="T103" fmla="*/ 2072 h 2349"/>
                <a:gd name="T104" fmla="*/ 22 w 3059"/>
                <a:gd name="T105" fmla="*/ 3108 h 2349"/>
                <a:gd name="T106" fmla="*/ 91 w 3059"/>
                <a:gd name="T107" fmla="*/ 4454 h 2349"/>
                <a:gd name="T108" fmla="*/ 481 w 3059"/>
                <a:gd name="T109" fmla="*/ 5211 h 2349"/>
                <a:gd name="T110" fmla="*/ 1023 w 3059"/>
                <a:gd name="T111" fmla="*/ 5538 h 2349"/>
                <a:gd name="T112" fmla="*/ 1525 w 3059"/>
                <a:gd name="T113" fmla="*/ 5615 h 2349"/>
                <a:gd name="T114" fmla="*/ 2139 w 3059"/>
                <a:gd name="T115" fmla="*/ 5641 h 2349"/>
                <a:gd name="T116" fmla="*/ 3414 w 3059"/>
                <a:gd name="T117" fmla="*/ 5646 h 2349"/>
                <a:gd name="T118" fmla="*/ 4598 w 3059"/>
                <a:gd name="T119" fmla="*/ 5608 h 2349"/>
                <a:gd name="T120" fmla="*/ 4670 w 3059"/>
                <a:gd name="T121" fmla="*/ 5367 h 2349"/>
                <a:gd name="T122" fmla="*/ 4670 w 3059"/>
                <a:gd name="T123" fmla="*/ 510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978 w 802"/>
                <a:gd name="T1" fmla="*/ 0 h 1736"/>
                <a:gd name="T2" fmla="*/ 774 w 802"/>
                <a:gd name="T3" fmla="*/ 0 h 1736"/>
                <a:gd name="T4" fmla="*/ 581 w 802"/>
                <a:gd name="T5" fmla="*/ 5 h 1736"/>
                <a:gd name="T6" fmla="*/ 400 w 802"/>
                <a:gd name="T7" fmla="*/ 16 h 1736"/>
                <a:gd name="T8" fmla="*/ 241 w 802"/>
                <a:gd name="T9" fmla="*/ 21 h 1736"/>
                <a:gd name="T10" fmla="*/ 102 w 802"/>
                <a:gd name="T11" fmla="*/ 34 h 1736"/>
                <a:gd name="T12" fmla="*/ 60 w 802"/>
                <a:gd name="T13" fmla="*/ 49 h 1736"/>
                <a:gd name="T14" fmla="*/ 31 w 802"/>
                <a:gd name="T15" fmla="*/ 73 h 1736"/>
                <a:gd name="T16" fmla="*/ 24 w 802"/>
                <a:gd name="T17" fmla="*/ 104 h 1736"/>
                <a:gd name="T18" fmla="*/ 13 w 802"/>
                <a:gd name="T19" fmla="*/ 146 h 1736"/>
                <a:gd name="T20" fmla="*/ 13 w 802"/>
                <a:gd name="T21" fmla="*/ 185 h 1736"/>
                <a:gd name="T22" fmla="*/ 8 w 802"/>
                <a:gd name="T23" fmla="*/ 239 h 1736"/>
                <a:gd name="T24" fmla="*/ 3 w 802"/>
                <a:gd name="T25" fmla="*/ 307 h 1736"/>
                <a:gd name="T26" fmla="*/ 3 w 802"/>
                <a:gd name="T27" fmla="*/ 372 h 1736"/>
                <a:gd name="T28" fmla="*/ 0 w 802"/>
                <a:gd name="T29" fmla="*/ 429 h 1736"/>
                <a:gd name="T30" fmla="*/ 0 w 802"/>
                <a:gd name="T31" fmla="*/ 466 h 1736"/>
                <a:gd name="T32" fmla="*/ 3 w 802"/>
                <a:gd name="T33" fmla="*/ 499 h 1736"/>
                <a:gd name="T34" fmla="*/ 24 w 802"/>
                <a:gd name="T35" fmla="*/ 531 h 1736"/>
                <a:gd name="T36" fmla="*/ 50 w 802"/>
                <a:gd name="T37" fmla="*/ 554 h 1736"/>
                <a:gd name="T38" fmla="*/ 84 w 802"/>
                <a:gd name="T39" fmla="*/ 570 h 1736"/>
                <a:gd name="T40" fmla="*/ 107 w 802"/>
                <a:gd name="T41" fmla="*/ 575 h 1736"/>
                <a:gd name="T42" fmla="*/ 146 w 802"/>
                <a:gd name="T43" fmla="*/ 583 h 1736"/>
                <a:gd name="T44" fmla="*/ 201 w 802"/>
                <a:gd name="T45" fmla="*/ 601 h 1736"/>
                <a:gd name="T46" fmla="*/ 264 w 802"/>
                <a:gd name="T47" fmla="*/ 622 h 1736"/>
                <a:gd name="T48" fmla="*/ 340 w 802"/>
                <a:gd name="T49" fmla="*/ 648 h 1736"/>
                <a:gd name="T50" fmla="*/ 416 w 802"/>
                <a:gd name="T51" fmla="*/ 682 h 1736"/>
                <a:gd name="T52" fmla="*/ 492 w 802"/>
                <a:gd name="T53" fmla="*/ 721 h 1736"/>
                <a:gd name="T54" fmla="*/ 568 w 802"/>
                <a:gd name="T55" fmla="*/ 767 h 1736"/>
                <a:gd name="T56" fmla="*/ 638 w 802"/>
                <a:gd name="T57" fmla="*/ 822 h 1736"/>
                <a:gd name="T58" fmla="*/ 698 w 802"/>
                <a:gd name="T59" fmla="*/ 884 h 1736"/>
                <a:gd name="T60" fmla="*/ 746 w 802"/>
                <a:gd name="T61" fmla="*/ 955 h 1736"/>
                <a:gd name="T62" fmla="*/ 774 w 802"/>
                <a:gd name="T63" fmla="*/ 1033 h 1736"/>
                <a:gd name="T64" fmla="*/ 785 w 802"/>
                <a:gd name="T65" fmla="*/ 1124 h 1736"/>
                <a:gd name="T66" fmla="*/ 785 w 802"/>
                <a:gd name="T67" fmla="*/ 4394 h 1736"/>
                <a:gd name="T68" fmla="*/ 793 w 802"/>
                <a:gd name="T69" fmla="*/ 4433 h 1736"/>
                <a:gd name="T70" fmla="*/ 814 w 802"/>
                <a:gd name="T71" fmla="*/ 4464 h 1736"/>
                <a:gd name="T72" fmla="*/ 845 w 802"/>
                <a:gd name="T73" fmla="*/ 4487 h 1736"/>
                <a:gd name="T74" fmla="*/ 892 w 802"/>
                <a:gd name="T75" fmla="*/ 4503 h 1736"/>
                <a:gd name="T76" fmla="*/ 1161 w 802"/>
                <a:gd name="T77" fmla="*/ 4511 h 1736"/>
                <a:gd name="T78" fmla="*/ 1436 w 802"/>
                <a:gd name="T79" fmla="*/ 4516 h 1736"/>
                <a:gd name="T80" fmla="*/ 1721 w 802"/>
                <a:gd name="T81" fmla="*/ 4511 h 1736"/>
                <a:gd name="T82" fmla="*/ 1999 w 802"/>
                <a:gd name="T83" fmla="*/ 4503 h 1736"/>
                <a:gd name="T84" fmla="*/ 2046 w 802"/>
                <a:gd name="T85" fmla="*/ 4487 h 1736"/>
                <a:gd name="T86" fmla="*/ 2080 w 802"/>
                <a:gd name="T87" fmla="*/ 4464 h 1736"/>
                <a:gd name="T88" fmla="*/ 2095 w 802"/>
                <a:gd name="T89" fmla="*/ 4433 h 1736"/>
                <a:gd name="T90" fmla="*/ 2098 w 802"/>
                <a:gd name="T91" fmla="*/ 4394 h 1736"/>
                <a:gd name="T92" fmla="*/ 2098 w 802"/>
                <a:gd name="T93" fmla="*/ 146 h 1736"/>
                <a:gd name="T94" fmla="*/ 2095 w 802"/>
                <a:gd name="T95" fmla="*/ 109 h 1736"/>
                <a:gd name="T96" fmla="*/ 2074 w 802"/>
                <a:gd name="T97" fmla="*/ 75 h 1736"/>
                <a:gd name="T98" fmla="*/ 2043 w 802"/>
                <a:gd name="T99" fmla="*/ 52 h 1736"/>
                <a:gd name="T100" fmla="*/ 1986 w 802"/>
                <a:gd name="T101" fmla="*/ 39 h 1736"/>
                <a:gd name="T102" fmla="*/ 1821 w 802"/>
                <a:gd name="T103" fmla="*/ 23 h 1736"/>
                <a:gd name="T104" fmla="*/ 1627 w 802"/>
                <a:gd name="T105" fmla="*/ 16 h 1736"/>
                <a:gd name="T106" fmla="*/ 1418 w 802"/>
                <a:gd name="T107" fmla="*/ 5 h 1736"/>
                <a:gd name="T108" fmla="*/ 1201 w 802"/>
                <a:gd name="T109" fmla="*/ 0 h 1736"/>
                <a:gd name="T110" fmla="*/ 978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2265 w 2751"/>
                <a:gd name="T1" fmla="*/ 0 h 1753"/>
                <a:gd name="T2" fmla="*/ 1516 w 2751"/>
                <a:gd name="T3" fmla="*/ 9 h 1753"/>
                <a:gd name="T4" fmla="*/ 810 w 2751"/>
                <a:gd name="T5" fmla="*/ 26 h 1753"/>
                <a:gd name="T6" fmla="*/ 251 w 2751"/>
                <a:gd name="T7" fmla="*/ 52 h 1753"/>
                <a:gd name="T8" fmla="*/ 41 w 2751"/>
                <a:gd name="T9" fmla="*/ 110 h 1753"/>
                <a:gd name="T10" fmla="*/ 15 w 2751"/>
                <a:gd name="T11" fmla="*/ 230 h 1753"/>
                <a:gd name="T12" fmla="*/ 0 w 2751"/>
                <a:gd name="T13" fmla="*/ 445 h 1753"/>
                <a:gd name="T14" fmla="*/ 3 w 2751"/>
                <a:gd name="T15" fmla="*/ 593 h 1753"/>
                <a:gd name="T16" fmla="*/ 93 w 2751"/>
                <a:gd name="T17" fmla="*/ 672 h 1753"/>
                <a:gd name="T18" fmla="*/ 222 w 2751"/>
                <a:gd name="T19" fmla="*/ 698 h 1753"/>
                <a:gd name="T20" fmla="*/ 458 w 2751"/>
                <a:gd name="T21" fmla="*/ 779 h 1753"/>
                <a:gd name="T22" fmla="*/ 711 w 2751"/>
                <a:gd name="T23" fmla="*/ 933 h 1753"/>
                <a:gd name="T24" fmla="*/ 863 w 2751"/>
                <a:gd name="T25" fmla="*/ 1169 h 1753"/>
                <a:gd name="T26" fmla="*/ 880 w 2751"/>
                <a:gd name="T27" fmla="*/ 4997 h 1753"/>
                <a:gd name="T28" fmla="*/ 941 w 2751"/>
                <a:gd name="T29" fmla="*/ 5076 h 1753"/>
                <a:gd name="T30" fmla="*/ 1384 w 2751"/>
                <a:gd name="T31" fmla="*/ 5096 h 1753"/>
                <a:gd name="T32" fmla="*/ 1979 w 2751"/>
                <a:gd name="T33" fmla="*/ 5093 h 1753"/>
                <a:gd name="T34" fmla="*/ 2227 w 2751"/>
                <a:gd name="T35" fmla="*/ 5055 h 1753"/>
                <a:gd name="T36" fmla="*/ 2265 w 2751"/>
                <a:gd name="T37" fmla="*/ 4962 h 1753"/>
                <a:gd name="T38" fmla="*/ 2303 w 2751"/>
                <a:gd name="T39" fmla="*/ 1090 h 1753"/>
                <a:gd name="T40" fmla="*/ 2434 w 2751"/>
                <a:gd name="T41" fmla="*/ 1058 h 1753"/>
                <a:gd name="T42" fmla="*/ 2748 w 2751"/>
                <a:gd name="T43" fmla="*/ 1052 h 1753"/>
                <a:gd name="T44" fmla="*/ 3296 w 2751"/>
                <a:gd name="T45" fmla="*/ 1076 h 1753"/>
                <a:gd name="T46" fmla="*/ 3544 w 2751"/>
                <a:gd name="T47" fmla="*/ 1174 h 1753"/>
                <a:gd name="T48" fmla="*/ 3672 w 2751"/>
                <a:gd name="T49" fmla="*/ 1416 h 1753"/>
                <a:gd name="T50" fmla="*/ 3699 w 2751"/>
                <a:gd name="T51" fmla="*/ 4965 h 1753"/>
                <a:gd name="T52" fmla="*/ 3731 w 2751"/>
                <a:gd name="T53" fmla="*/ 5055 h 1753"/>
                <a:gd name="T54" fmla="*/ 4110 w 2751"/>
                <a:gd name="T55" fmla="*/ 5096 h 1753"/>
                <a:gd name="T56" fmla="*/ 4984 w 2751"/>
                <a:gd name="T57" fmla="*/ 5087 h 1753"/>
                <a:gd name="T58" fmla="*/ 5089 w 2751"/>
                <a:gd name="T59" fmla="*/ 5029 h 1753"/>
                <a:gd name="T60" fmla="*/ 5101 w 2751"/>
                <a:gd name="T61" fmla="*/ 1174 h 1753"/>
                <a:gd name="T62" fmla="*/ 5179 w 2751"/>
                <a:gd name="T63" fmla="*/ 1076 h 1753"/>
                <a:gd name="T64" fmla="*/ 5354 w 2751"/>
                <a:gd name="T65" fmla="*/ 1052 h 1753"/>
                <a:gd name="T66" fmla="*/ 5721 w 2751"/>
                <a:gd name="T67" fmla="*/ 1052 h 1753"/>
                <a:gd name="T68" fmla="*/ 6138 w 2751"/>
                <a:gd name="T69" fmla="*/ 1084 h 1753"/>
                <a:gd name="T70" fmla="*/ 6392 w 2751"/>
                <a:gd name="T71" fmla="*/ 1195 h 1753"/>
                <a:gd name="T72" fmla="*/ 6532 w 2751"/>
                <a:gd name="T73" fmla="*/ 1442 h 1753"/>
                <a:gd name="T74" fmla="*/ 6561 w 2751"/>
                <a:gd name="T75" fmla="*/ 4285 h 1753"/>
                <a:gd name="T76" fmla="*/ 6581 w 2751"/>
                <a:gd name="T77" fmla="*/ 4657 h 1753"/>
                <a:gd name="T78" fmla="*/ 6680 w 2751"/>
                <a:gd name="T79" fmla="*/ 4913 h 1753"/>
                <a:gd name="T80" fmla="*/ 6922 w 2751"/>
                <a:gd name="T81" fmla="*/ 5055 h 1753"/>
                <a:gd name="T82" fmla="*/ 7391 w 2751"/>
                <a:gd name="T83" fmla="*/ 5096 h 1753"/>
                <a:gd name="T84" fmla="*/ 7788 w 2751"/>
                <a:gd name="T85" fmla="*/ 5093 h 1753"/>
                <a:gd name="T86" fmla="*/ 7951 w 2751"/>
                <a:gd name="T87" fmla="*/ 5076 h 1753"/>
                <a:gd name="T88" fmla="*/ 8015 w 2751"/>
                <a:gd name="T89" fmla="*/ 4971 h 1753"/>
                <a:gd name="T90" fmla="*/ 8018 w 2751"/>
                <a:gd name="T91" fmla="*/ 4773 h 1753"/>
                <a:gd name="T92" fmla="*/ 8018 w 2751"/>
                <a:gd name="T93" fmla="*/ 4320 h 1753"/>
                <a:gd name="T94" fmla="*/ 8018 w 2751"/>
                <a:gd name="T95" fmla="*/ 3698 h 1753"/>
                <a:gd name="T96" fmla="*/ 8018 w 2751"/>
                <a:gd name="T97" fmla="*/ 2994 h 1753"/>
                <a:gd name="T98" fmla="*/ 8015 w 2751"/>
                <a:gd name="T99" fmla="*/ 2302 h 1753"/>
                <a:gd name="T100" fmla="*/ 8015 w 2751"/>
                <a:gd name="T101" fmla="*/ 1552 h 1753"/>
                <a:gd name="T102" fmla="*/ 7960 w 2751"/>
                <a:gd name="T103" fmla="*/ 942 h 1753"/>
                <a:gd name="T104" fmla="*/ 7814 w 2751"/>
                <a:gd name="T105" fmla="*/ 535 h 1753"/>
                <a:gd name="T106" fmla="*/ 7514 w 2751"/>
                <a:gd name="T107" fmla="*/ 276 h 1753"/>
                <a:gd name="T108" fmla="*/ 7001 w 2751"/>
                <a:gd name="T109" fmla="*/ 137 h 1753"/>
                <a:gd name="T110" fmla="*/ 6228 w 2751"/>
                <a:gd name="T111" fmla="*/ 61 h 1753"/>
                <a:gd name="T112" fmla="*/ 5159 w 2751"/>
                <a:gd name="T113" fmla="*/ 20 h 1753"/>
                <a:gd name="T114" fmla="*/ 3926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6203951" y="1077913"/>
            <a:ext cx="4853516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1198034" y="3813176"/>
            <a:ext cx="9836151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8034" y="5397500"/>
            <a:ext cx="9836151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altLang="da-DK"/>
              <a:t>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2101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506B-3E07-4464-89EC-38E06700D0D5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016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51CA-0747-4F21-8B2E-7DCE9AA2ADE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645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8850" y="2159001"/>
            <a:ext cx="469688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58934" y="2159001"/>
            <a:ext cx="4696884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25A5-7F6A-45C8-AAE6-6A013D76E066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61265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78F2C34-614D-41D4-95D3-16FA5216C09B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E3A55C3B-E0BF-47E9-8F53-75F2D240A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AB259B1D-1FC6-4534-BBCA-1A528E273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839372C-C9D4-4435-BF07-0F3BB9AB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12" name="Billede 11" descr="LOGO_Midttrafik_hvid.png">
            <a:extLst>
              <a:ext uri="{FF2B5EF4-FFF2-40B4-BE49-F238E27FC236}">
                <a16:creationId xmlns:a16="http://schemas.microsoft.com/office/drawing/2014/main" id="{8D8F35F5-9CCC-4ED6-9199-DF2D914F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CBCC-D662-4411-B939-9F9171486F9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43036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C6DB-38E5-4E12-9738-5B3670849631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5920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D4CE-8F15-4C54-AE8C-93FBD96E5552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7224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30B2-6713-4E16-A2CC-D452DAA35CF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61127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56CA-88ED-4759-8CE7-B4DA580A36BC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4164993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AAB9-9D46-4C6D-923F-FE4D4497575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579636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157633" y="1187451"/>
            <a:ext cx="2398184" cy="49815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8851" y="1187451"/>
            <a:ext cx="6995583" cy="49815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4648-7917-4B8F-8434-C3410913AE0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881067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93" y="1187725"/>
            <a:ext cx="10081312" cy="899792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93" y="2159003"/>
            <a:ext cx="4860632" cy="4031067"/>
          </a:xfrm>
        </p:spPr>
        <p:txBody>
          <a:bodyPr anchor="t" anchorCtr="0"/>
          <a:lstStyle>
            <a:lvl1pPr>
              <a:defRPr sz="2399"/>
            </a:lvl1pPr>
            <a:lvl2pPr marL="536829" indent="-203543">
              <a:defRPr sz="1949"/>
            </a:lvl2pPr>
            <a:lvl3pPr marL="739181" indent="-202352">
              <a:defRPr sz="1949"/>
            </a:lvl3pPr>
            <a:lvl4pPr marL="1007000" indent="-202352">
              <a:defRPr sz="1650"/>
            </a:lvl4pPr>
            <a:lvl5pPr marL="1276010" indent="-202352"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775" y="2159501"/>
            <a:ext cx="4860632" cy="4031067"/>
          </a:xfrm>
        </p:spPr>
        <p:txBody>
          <a:bodyPr anchor="t" anchorCtr="0"/>
          <a:lstStyle>
            <a:lvl1pPr>
              <a:defRPr sz="2399"/>
            </a:lvl1pPr>
            <a:lvl2pPr marL="267820" indent="-267820">
              <a:defRPr sz="1949"/>
            </a:lvl2pPr>
            <a:lvl3pPr marL="536829" indent="-203543">
              <a:defRPr sz="1949"/>
            </a:lvl3pPr>
            <a:lvl4pPr marL="1007000" indent="-202352">
              <a:defRPr sz="1650"/>
            </a:lvl4pPr>
            <a:lvl5pPr marL="1276010" indent="-202352">
              <a:defRPr sz="13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2"/>
            <a:r>
              <a:rPr lang="da-DK" altLang="da-DK" dirty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671551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587" y="1907558"/>
            <a:ext cx="6300820" cy="89979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587" y="2879334"/>
            <a:ext cx="6300820" cy="3311233"/>
          </a:xfrm>
        </p:spPr>
        <p:txBody>
          <a:bodyPr anchor="t" anchorCtr="0"/>
          <a:lstStyle>
            <a:lvl1pPr marL="0" indent="0">
              <a:buNone/>
              <a:defRPr sz="1949"/>
            </a:lvl1pPr>
            <a:lvl2pPr marL="809409" indent="-184498">
              <a:defRPr sz="1650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539" cy="6858000"/>
          </a:xfrm>
        </p:spPr>
        <p:txBody>
          <a:bodyPr/>
          <a:lstStyle>
            <a:lvl1pPr marL="0" indent="0" algn="ctr">
              <a:buNone/>
              <a:defRPr sz="1500" baseline="0"/>
            </a:lvl1pPr>
            <a:lvl2pPr marL="457067" indent="0">
              <a:buNone/>
              <a:defRPr sz="2774"/>
            </a:lvl2pPr>
            <a:lvl3pPr marL="914134" indent="0">
              <a:buNone/>
              <a:defRPr sz="2399"/>
            </a:lvl3pPr>
            <a:lvl4pPr marL="1371200" indent="0">
              <a:buNone/>
              <a:defRPr sz="2024"/>
            </a:lvl4pPr>
            <a:lvl5pPr marL="1828267" indent="0">
              <a:buNone/>
              <a:defRPr sz="2024"/>
            </a:lvl5pPr>
            <a:lvl6pPr marL="2285333" indent="0">
              <a:buNone/>
              <a:defRPr sz="2024"/>
            </a:lvl6pPr>
            <a:lvl7pPr marL="2742400" indent="0">
              <a:buNone/>
              <a:defRPr sz="2024"/>
            </a:lvl7pPr>
            <a:lvl8pPr marL="3199466" indent="0">
              <a:buNone/>
              <a:defRPr sz="2024"/>
            </a:lvl8pPr>
            <a:lvl9pPr marL="3656533" indent="0">
              <a:buNone/>
              <a:defRPr sz="2024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0041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3"/>
            <a:ext cx="10080000" cy="4031067"/>
          </a:xfrm>
        </p:spPr>
        <p:txBody>
          <a:bodyPr/>
          <a:lstStyle>
            <a:lvl1pPr marL="342809" indent="-34280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898263" indent="-27297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342633" indent="-180922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891748" indent="-18251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369451" indent="-214255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7333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Midttrafik.png">
            <a:extLst>
              <a:ext uri="{FF2B5EF4-FFF2-40B4-BE49-F238E27FC236}">
                <a16:creationId xmlns:a16="http://schemas.microsoft.com/office/drawing/2014/main" id="{C6F768E3-A0C3-4E4A-BC95-D2EC30B5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0"/>
            <a:ext cx="2176551" cy="750084"/>
          </a:xfrm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500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09ED137F-EA41-47DA-9CE6-4EAC8D780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716001"/>
            <a:ext cx="6912000" cy="10545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CB39438-C3B8-4B8B-8F78-72E7DF78C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01" y="6386359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5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12192000" cy="68580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7E2B4A6-B8AF-46AE-9924-94AA347EC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493749"/>
            <a:ext cx="6912000" cy="1476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vert="horz" lIns="288000" tIns="252000" rIns="288000" bIns="288000" anchor="ctr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4A94364-138C-4F41-9892-12A788259910}"/>
              </a:ext>
            </a:extLst>
          </p:cNvPr>
          <p:cNvSpPr txBox="1"/>
          <p:nvPr userDrawn="1"/>
        </p:nvSpPr>
        <p:spPr>
          <a:xfrm>
            <a:off x="-1735667" y="-2"/>
            <a:ext cx="1632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noProof="0" dirty="0"/>
              <a:t>Sørg for at billedet altid er placeret bag tekstelementet. Hvis billedet lægger sig forrest, </a:t>
            </a:r>
            <a:r>
              <a:rPr lang="da-DK" sz="1000" noProof="0" dirty="0" err="1"/>
              <a:t>højre-klik</a:t>
            </a:r>
            <a:r>
              <a:rPr lang="da-DK" sz="1000" noProof="0" dirty="0"/>
              <a:t> på billedet og vælg </a:t>
            </a:r>
            <a:br>
              <a:rPr lang="da-DK" sz="1000" noProof="0" dirty="0"/>
            </a:br>
            <a:r>
              <a:rPr lang="da-DK" sz="1000" noProof="0" dirty="0"/>
              <a:t>“Placer bagest”,</a:t>
            </a:r>
          </a:p>
        </p:txBody>
      </p:sp>
    </p:spTree>
    <p:extLst>
      <p:ext uri="{BB962C8B-B14F-4D97-AF65-F5344CB8AC3E}">
        <p14:creationId xmlns:p14="http://schemas.microsoft.com/office/powerpoint/2010/main" val="22338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36000" y="6408001"/>
            <a:ext cx="409983" cy="365125"/>
          </a:xfrm>
        </p:spPr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Agenda 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>
            <a:lvl1pPr>
              <a:spcBef>
                <a:spcPts val="2400"/>
              </a:spcBef>
              <a:buClr>
                <a:schemeClr val="accent2"/>
              </a:buClr>
              <a:defRPr sz="2200"/>
            </a:lvl1pPr>
            <a:lvl2pPr>
              <a:spcBef>
                <a:spcPts val="1200"/>
              </a:spcBef>
              <a:defRPr sz="1800"/>
            </a:lvl2pPr>
            <a:lvl3pPr marL="576000" indent="0">
              <a:spcBef>
                <a:spcPts val="600"/>
              </a:spcBef>
              <a:buNone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349531F-3EAD-45BB-8F43-5969301394B9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2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1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FA096C2-57D6-4566-A7FD-FFA6D63AA0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Titel 7">
            <a:extLst>
              <a:ext uri="{FF2B5EF4-FFF2-40B4-BE49-F238E27FC236}">
                <a16:creationId xmlns:a16="http://schemas.microsoft.com/office/drawing/2014/main" id="{E156DC07-D394-45AF-AF60-28F6E5A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206672-F74F-482F-9C42-5C673A4CE23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A207DC3F-C445-4FC2-BACB-0F977C91D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2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13">
            <a:extLst>
              <a:ext uri="{FF2B5EF4-FFF2-40B4-BE49-F238E27FC236}">
                <a16:creationId xmlns:a16="http://schemas.microsoft.com/office/drawing/2014/main" id="{DA51029D-3ED9-4CF9-A5FB-BFE6396A7D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13">
            <a:extLst>
              <a:ext uri="{FF2B5EF4-FFF2-40B4-BE49-F238E27FC236}">
                <a16:creationId xmlns:a16="http://schemas.microsoft.com/office/drawing/2014/main" id="{508097FF-C0D0-439F-ABC5-1197EFCA12F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2101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BA6AA6-CEAA-4BAD-AA56-43BD1980C24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Billede 14" descr="LOGO_Midttrafik.jpg">
            <a:extLst>
              <a:ext uri="{FF2B5EF4-FFF2-40B4-BE49-F238E27FC236}">
                <a16:creationId xmlns:a16="http://schemas.microsoft.com/office/drawing/2014/main" id="{FB65AA7B-EDD8-4990-A9B4-F1963014E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th., billede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21600" y="1547812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86FC179-0E11-4B8E-9B1B-2A746AEC6F30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Billede 13" descr="LOGO_Midttrafik.jpg">
            <a:extLst>
              <a:ext uri="{FF2B5EF4-FFF2-40B4-BE49-F238E27FC236}">
                <a16:creationId xmlns:a16="http://schemas.microsoft.com/office/drawing/2014/main" id="{AA80837A-2839-47FB-A9EA-5E8217D87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lede th., tekst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6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ACDF165-9559-48B4-A471-8CBDCCA50CE2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Billede 12" descr="LOGO_Midttrafik.jpg">
            <a:extLst>
              <a:ext uri="{FF2B5EF4-FFF2-40B4-BE49-F238E27FC236}">
                <a16:creationId xmlns:a16="http://schemas.microsoft.com/office/drawing/2014/main" id="{FC76D31C-C001-4686-B581-229AC7CF9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6F4F133-7D0F-4F72-AC2B-53ED162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  <a:prstGeom prst="rect">
            <a:avLst/>
          </a:prstGeom>
        </p:spPr>
        <p:txBody>
          <a:bodyPr vert="horz" lIns="0" tIns="0" rIns="0" bIns="0" anchor="t" anchorCtr="0"/>
          <a:lstStyle/>
          <a:p>
            <a:pPr lvl="0" algn="l"/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DE3503-B8F7-49BF-B2B8-B4AA00FB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548000"/>
            <a:ext cx="10332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F242A1-9C06-47D8-B059-E29D5327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000" y="6408001"/>
            <a:ext cx="648335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921D6A-0145-4EA8-9041-CB237AC9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408001"/>
            <a:ext cx="3960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7" r:id="rId10"/>
    <p:sldLayoutId id="2147483686" r:id="rId11"/>
    <p:sldLayoutId id="214748369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da-DK" sz="2400" b="1" kern="1200" cap="all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2"/>
        </a:buClr>
        <a:buSzPct val="110000"/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92000" indent="-2160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216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96000" indent="-2160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813" cy="6858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659"/>
            <a:ext cx="1055410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6684"/>
            <a:ext cx="10554105" cy="25415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122" y="6388276"/>
            <a:ext cx="12303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52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2" r:id="rId3"/>
  </p:sldLayoutIdLst>
  <p:hf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20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76" userDrawn="1">
          <p15:clr>
            <a:srgbClr val="F26B43"/>
          </p15:clr>
        </p15:guide>
        <p15:guide id="4" orient="horz" pos="3792" userDrawn="1">
          <p15:clr>
            <a:srgbClr val="F26B43"/>
          </p15:clr>
        </p15:guide>
        <p15:guide id="5" orient="horz" pos="35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187450"/>
            <a:ext cx="95969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1"/>
            <a:ext cx="959696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1900" y="6332539"/>
            <a:ext cx="3098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F435A9F-F721-4287-96F0-22DD40AD8AB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10502901" y="196850"/>
            <a:ext cx="1428751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altLang="da-DK" sz="900">
                <a:solidFill>
                  <a:schemeClr val="bg1"/>
                </a:solidFill>
              </a:rPr>
              <a:t>www.regionmidtjylland.dk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430463" y="4096302"/>
            <a:ext cx="7469052" cy="116637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altLang="da-DK" sz="2800" i="1" dirty="0">
                <a:latin typeface="+mj-lt"/>
              </a:rPr>
              <a:t>Økonomien i den regional kollektive trafik, proces og tidsplan</a:t>
            </a:r>
          </a:p>
          <a:p>
            <a:pPr eaLnBrk="1" hangingPunct="1">
              <a:lnSpc>
                <a:spcPct val="80000"/>
              </a:lnSpc>
            </a:pPr>
            <a:endParaRPr lang="da-DK" altLang="da-DK" sz="2800" i="1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da-DK" altLang="da-DK" sz="2800" i="1" dirty="0">
                <a:latin typeface="+mj-lt"/>
              </a:rPr>
              <a:t>Faglig forum, 13. oktober 2022</a:t>
            </a:r>
          </a:p>
        </p:txBody>
      </p:sp>
    </p:spTree>
    <p:extLst>
      <p:ext uri="{BB962C8B-B14F-4D97-AF65-F5344CB8AC3E}">
        <p14:creationId xmlns:p14="http://schemas.microsoft.com/office/powerpoint/2010/main" val="28022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37" y="1107347"/>
            <a:ext cx="6395536" cy="452238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363661" y="1593274"/>
            <a:ext cx="215967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.. Og her er busruterne.</a:t>
            </a:r>
          </a:p>
          <a:p>
            <a:endParaRPr lang="da-DK" sz="1500" dirty="0"/>
          </a:p>
          <a:p>
            <a:r>
              <a:rPr lang="da-DK" sz="1500" dirty="0"/>
              <a:t>Rutenettet er tættere i øst, og omkring de større byer</a:t>
            </a:r>
          </a:p>
          <a:p>
            <a:endParaRPr lang="da-DK" sz="1500" dirty="0"/>
          </a:p>
          <a:p>
            <a:r>
              <a:rPr lang="da-DK" sz="1500" dirty="0"/>
              <a:t>De kommunale ”grønne” lokalruter transporterer elever til de regionale ruter.</a:t>
            </a:r>
          </a:p>
          <a:p>
            <a:endParaRPr lang="da-DK" sz="1500" dirty="0"/>
          </a:p>
          <a:p>
            <a:r>
              <a:rPr lang="da-DK" sz="1500" dirty="0"/>
              <a:t>Ikke alle kommunale skoleruter findes på rejseplanen og er ikke vist på kortet.</a:t>
            </a:r>
          </a:p>
          <a:p>
            <a:endParaRPr lang="da-DK" sz="15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91900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57" y="857324"/>
            <a:ext cx="7273708" cy="514335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072452" y="945372"/>
            <a:ext cx="4481331" cy="5078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da-DK" sz="1350" dirty="0"/>
              <a:t>Gang- eller cykelafstand til bussen </a:t>
            </a:r>
          </a:p>
          <a:p>
            <a:r>
              <a:rPr lang="da-DK" sz="1350" dirty="0"/>
              <a:t>Bufferzoner på 3 km omkring de regionale ruter</a:t>
            </a:r>
          </a:p>
        </p:txBody>
      </p:sp>
    </p:spTree>
    <p:extLst>
      <p:ext uri="{BB962C8B-B14F-4D97-AF65-F5344CB8AC3E}">
        <p14:creationId xmlns:p14="http://schemas.microsoft.com/office/powerpoint/2010/main" val="23369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610074" y="1918064"/>
            <a:ext cx="46631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Betjener elever til uddannelsesinstitutioner i Holstebro, Skive.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Midt på ruten ligger Vinderup, der er </a:t>
            </a:r>
            <a:r>
              <a:rPr lang="da-DK" sz="1200" dirty="0" err="1"/>
              <a:t>tog-betjent</a:t>
            </a:r>
            <a:r>
              <a:rPr lang="da-DK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En del elever søger også til Struer</a:t>
            </a:r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r>
              <a:rPr lang="da-DK" sz="1200" dirty="0"/>
              <a:t>På enkelte ture kører rute 72 via Rønbjerg</a:t>
            </a:r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r>
              <a:rPr lang="da-DK" sz="1200" b="1" dirty="0"/>
              <a:t>Rutefakta (Cowi og Midttrafik):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I alt ca. 315 passagerer pr. dag 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Høj andel af uddannelsessøgende (Indtægter fra uddannelseskort udgør 44% af indtægterne)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Kun ca. 10% krydser kommunegrænsen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Selvfinansiering 25%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Tilskud 3,8 mio. kr. pr. år (netto)</a:t>
            </a:r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endParaRPr lang="da-DK" sz="1200" i="1" dirty="0"/>
          </a:p>
          <a:p>
            <a:pPr>
              <a:lnSpc>
                <a:spcPct val="150000"/>
              </a:lnSpc>
            </a:pPr>
            <a:endParaRPr lang="da-DK" sz="1200" i="1" dirty="0"/>
          </a:p>
        </p:txBody>
      </p:sp>
      <p:sp>
        <p:nvSpPr>
          <p:cNvPr id="8" name="Tekstfelt 7"/>
          <p:cNvSpPr txBox="1"/>
          <p:nvPr/>
        </p:nvSpPr>
        <p:spPr>
          <a:xfrm>
            <a:off x="5502090" y="1161339"/>
            <a:ext cx="4319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Eksempel </a:t>
            </a:r>
          </a:p>
          <a:p>
            <a:r>
              <a:rPr lang="da-DK" sz="1500" b="1" dirty="0"/>
              <a:t>Rute 72 Holstebro – Vinderup – Skive</a:t>
            </a:r>
          </a:p>
          <a:p>
            <a:endParaRPr lang="da-DK" sz="1500" u="sng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46" y="857324"/>
            <a:ext cx="3636121" cy="514335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530235" y="2457145"/>
            <a:ext cx="59503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Skive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820211" y="4940775"/>
            <a:ext cx="9220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Holstebro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86525" y="3313614"/>
            <a:ext cx="87235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Vinderup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375617" y="3116470"/>
            <a:ext cx="71205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900" dirty="0"/>
              <a:t>Rønbjerg</a:t>
            </a:r>
            <a:endParaRPr lang="da-DK" sz="1050" dirty="0"/>
          </a:p>
        </p:txBody>
      </p:sp>
      <p:sp>
        <p:nvSpPr>
          <p:cNvPr id="12" name="Tekstfelt 11"/>
          <p:cNvSpPr txBox="1"/>
          <p:nvPr/>
        </p:nvSpPr>
        <p:spPr>
          <a:xfrm>
            <a:off x="1762956" y="3220318"/>
            <a:ext cx="66236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Struer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713805" y="2470283"/>
            <a:ext cx="77617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chemeClr val="tx2"/>
                </a:solidFill>
              </a:rPr>
              <a:t>Rute 72</a:t>
            </a:r>
          </a:p>
        </p:txBody>
      </p:sp>
      <p:cxnSp>
        <p:nvCxnSpPr>
          <p:cNvPr id="14" name="Lige pilforbindelse 13"/>
          <p:cNvCxnSpPr/>
          <p:nvPr/>
        </p:nvCxnSpPr>
        <p:spPr bwMode="auto">
          <a:xfrm>
            <a:off x="3410093" y="2687919"/>
            <a:ext cx="310262" cy="2188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felt 14"/>
          <p:cNvSpPr txBox="1"/>
          <p:nvPr/>
        </p:nvSpPr>
        <p:spPr>
          <a:xfrm>
            <a:off x="3400329" y="4637419"/>
            <a:ext cx="8146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dirty="0">
                <a:solidFill>
                  <a:srgbClr val="00B050"/>
                </a:solidFill>
              </a:rPr>
              <a:t>Lokalrute</a:t>
            </a:r>
          </a:p>
        </p:txBody>
      </p:sp>
      <p:cxnSp>
        <p:nvCxnSpPr>
          <p:cNvPr id="16" name="Lige pilforbindelse 15"/>
          <p:cNvCxnSpPr/>
          <p:nvPr/>
        </p:nvCxnSpPr>
        <p:spPr bwMode="auto">
          <a:xfrm flipH="1" flipV="1">
            <a:off x="3666363" y="4292871"/>
            <a:ext cx="161976" cy="364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384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511333" y="2077995"/>
            <a:ext cx="46631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b="1" dirty="0"/>
              <a:t>Anvendelsen af data for bosætning viser: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dirty="0"/>
              <a:t>At rute 72 generelt dækker områder hvor de unge bor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dirty="0"/>
              <a:t>Der er befolkningsmæssig tyngde i og omkring Vinderup 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dirty="0"/>
              <a:t>Umiddelbart fornuftigt samspil med lokalrute, der betjener landsbyer syd for Vinderup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endParaRPr lang="da-DK" sz="1200" i="1" dirty="0"/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i="1" dirty="0"/>
              <a:t>Denne type data kan danne udgangspunkt fremtidig planlægning, sammen med kommuner og Midttrafik.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i="1" dirty="0"/>
              <a:t>F.eks. se på bosætning for de 10-12 årige, som skal på ungdomsuddannelse om fem år.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502090" y="1161339"/>
            <a:ext cx="4319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/>
              <a:t>Eksempel rute 72 Holstebro – Vinderup – Skive</a:t>
            </a:r>
          </a:p>
          <a:p>
            <a:endParaRPr lang="da-DK" sz="1500" u="sng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46" y="857324"/>
            <a:ext cx="3636121" cy="514335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36" y="857324"/>
            <a:ext cx="3636121" cy="514335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530235" y="2457145"/>
            <a:ext cx="59503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Skive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820211" y="4940775"/>
            <a:ext cx="9220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Holstebro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86525" y="3313614"/>
            <a:ext cx="87235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Vinderup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375617" y="3116470"/>
            <a:ext cx="71205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900" dirty="0"/>
              <a:t>Rønbjerg</a:t>
            </a:r>
            <a:endParaRPr lang="da-DK" sz="1050" dirty="0"/>
          </a:p>
        </p:txBody>
      </p:sp>
      <p:sp>
        <p:nvSpPr>
          <p:cNvPr id="12" name="Tekstfelt 11"/>
          <p:cNvSpPr txBox="1"/>
          <p:nvPr/>
        </p:nvSpPr>
        <p:spPr>
          <a:xfrm>
            <a:off x="2713805" y="2470283"/>
            <a:ext cx="77617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chemeClr val="tx2"/>
                </a:solidFill>
              </a:rPr>
              <a:t>Rute 72</a:t>
            </a:r>
          </a:p>
        </p:txBody>
      </p:sp>
      <p:cxnSp>
        <p:nvCxnSpPr>
          <p:cNvPr id="16" name="Lige pilforbindelse 15"/>
          <p:cNvCxnSpPr/>
          <p:nvPr/>
        </p:nvCxnSpPr>
        <p:spPr bwMode="auto">
          <a:xfrm>
            <a:off x="3410093" y="2687919"/>
            <a:ext cx="310262" cy="2188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felt 17"/>
          <p:cNvSpPr txBox="1"/>
          <p:nvPr/>
        </p:nvSpPr>
        <p:spPr>
          <a:xfrm>
            <a:off x="3400329" y="4637419"/>
            <a:ext cx="8146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dirty="0">
                <a:solidFill>
                  <a:srgbClr val="00B050"/>
                </a:solidFill>
              </a:rPr>
              <a:t>Lokalrute</a:t>
            </a:r>
          </a:p>
        </p:txBody>
      </p:sp>
      <p:cxnSp>
        <p:nvCxnSpPr>
          <p:cNvPr id="19" name="Lige pilforbindelse 18"/>
          <p:cNvCxnSpPr/>
          <p:nvPr/>
        </p:nvCxnSpPr>
        <p:spPr bwMode="auto">
          <a:xfrm flipH="1" flipV="1">
            <a:off x="3666363" y="4292871"/>
            <a:ext cx="161976" cy="364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felt 13"/>
          <p:cNvSpPr txBox="1"/>
          <p:nvPr/>
        </p:nvSpPr>
        <p:spPr>
          <a:xfrm>
            <a:off x="1762956" y="3220318"/>
            <a:ext cx="66236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Struer</a:t>
            </a:r>
          </a:p>
        </p:txBody>
      </p:sp>
    </p:spTree>
    <p:extLst>
      <p:ext uri="{BB962C8B-B14F-4D97-AF65-F5344CB8AC3E}">
        <p14:creationId xmlns:p14="http://schemas.microsoft.com/office/powerpoint/2010/main" val="155000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610074" y="2378304"/>
            <a:ext cx="4663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b="1" dirty="0"/>
              <a:t>430 unge mister transportmulighed </a:t>
            </a:r>
            <a:r>
              <a:rPr lang="da-DK" sz="1200" dirty="0"/>
              <a:t>til uddannelse i Skive og Holstebro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b="1" dirty="0"/>
              <a:t>220 unge fra Vinderup-området kan tage toget </a:t>
            </a:r>
            <a:r>
              <a:rPr lang="da-DK" sz="1200" dirty="0"/>
              <a:t>til Skive eller Struer (og Holstebro ved tog-skift).</a:t>
            </a:r>
          </a:p>
          <a:p>
            <a:pPr marL="214255" indent="-214255">
              <a:lnSpc>
                <a:spcPct val="150000"/>
              </a:lnSpc>
              <a:buFontTx/>
              <a:buChar char="-"/>
            </a:pPr>
            <a:r>
              <a:rPr lang="da-DK" sz="1200" b="1" dirty="0"/>
              <a:t>I alt bor der 650 unge (15-19-årige) </a:t>
            </a:r>
            <a:r>
              <a:rPr lang="da-DK" sz="1200" dirty="0"/>
              <a:t>i det område mellem Skive og Holstebro som rute 72 dækker.</a:t>
            </a:r>
          </a:p>
          <a:p>
            <a:pPr>
              <a:lnSpc>
                <a:spcPct val="150000"/>
              </a:lnSpc>
            </a:pPr>
            <a:endParaRPr lang="da-DK" sz="1200" i="1" dirty="0"/>
          </a:p>
        </p:txBody>
      </p:sp>
      <p:sp>
        <p:nvSpPr>
          <p:cNvPr id="8" name="Tekstfelt 7"/>
          <p:cNvSpPr txBox="1"/>
          <p:nvPr/>
        </p:nvSpPr>
        <p:spPr>
          <a:xfrm>
            <a:off x="5502090" y="1161339"/>
            <a:ext cx="4319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/>
              <a:t>Hvis rute 72 </a:t>
            </a:r>
            <a:r>
              <a:rPr lang="da-DK" sz="1500" u="sng" dirty="0"/>
              <a:t>nedlægges</a:t>
            </a:r>
            <a:r>
              <a:rPr lang="da-DK" sz="1500" dirty="0"/>
              <a:t> </a:t>
            </a:r>
          </a:p>
          <a:p>
            <a:endParaRPr lang="da-DK" sz="1500" u="sng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8" y="857324"/>
            <a:ext cx="3636121" cy="5143352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4746203" y="2781097"/>
            <a:ext cx="59503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Skive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745548" y="5372710"/>
            <a:ext cx="92204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Holstebro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532533" y="3440466"/>
            <a:ext cx="87235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Vinderup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719082" y="3806944"/>
            <a:ext cx="66236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b="1" dirty="0"/>
              <a:t>Struer</a:t>
            </a:r>
          </a:p>
        </p:txBody>
      </p:sp>
    </p:spTree>
    <p:extLst>
      <p:ext uri="{BB962C8B-B14F-4D97-AF65-F5344CB8AC3E}">
        <p14:creationId xmlns:p14="http://schemas.microsoft.com/office/powerpoint/2010/main" val="130458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635920" y="2378303"/>
            <a:ext cx="3637268" cy="33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dirty="0" err="1"/>
              <a:t>bla</a:t>
            </a:r>
            <a:r>
              <a:rPr lang="da-DK" sz="1200" dirty="0"/>
              <a:t>. </a:t>
            </a:r>
            <a:r>
              <a:rPr lang="da-DK" sz="1200" dirty="0" err="1"/>
              <a:t>bla</a:t>
            </a:r>
            <a:endParaRPr lang="da-DK" sz="1200" i="1" dirty="0"/>
          </a:p>
        </p:txBody>
      </p:sp>
      <p:sp>
        <p:nvSpPr>
          <p:cNvPr id="8" name="Tekstfelt 7"/>
          <p:cNvSpPr txBox="1"/>
          <p:nvPr/>
        </p:nvSpPr>
        <p:spPr>
          <a:xfrm>
            <a:off x="1776645" y="1161339"/>
            <a:ext cx="739689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500" dirty="0"/>
              <a:t>Rute 72: 10 afgange på hverdage + 4 afgange lørdag og søndag</a:t>
            </a:r>
          </a:p>
          <a:p>
            <a:endParaRPr lang="da-DK" sz="1500" u="sng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09" y="1692115"/>
            <a:ext cx="8501898" cy="313153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747009" y="1161338"/>
            <a:ext cx="7426532" cy="323952"/>
          </a:xfrm>
          <a:prstGeom prst="rect">
            <a:avLst/>
          </a:prstGeom>
          <a:noFill/>
          <a:ln w="19050" cap="sq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3F3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635920" y="2378303"/>
            <a:ext cx="3637268" cy="33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dirty="0" err="1"/>
              <a:t>bla</a:t>
            </a:r>
            <a:r>
              <a:rPr lang="da-DK" sz="1200" dirty="0"/>
              <a:t>. </a:t>
            </a:r>
            <a:r>
              <a:rPr lang="da-DK" sz="1200" dirty="0" err="1"/>
              <a:t>bla</a:t>
            </a:r>
            <a:endParaRPr lang="da-DK" sz="1200" i="1" dirty="0"/>
          </a:p>
        </p:txBody>
      </p:sp>
      <p:sp>
        <p:nvSpPr>
          <p:cNvPr id="8" name="Tekstfelt 7"/>
          <p:cNvSpPr txBox="1"/>
          <p:nvPr/>
        </p:nvSpPr>
        <p:spPr>
          <a:xfrm>
            <a:off x="1776646" y="1161339"/>
            <a:ext cx="8206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strike="dblStrike" dirty="0"/>
              <a:t>10</a:t>
            </a:r>
            <a:r>
              <a:rPr lang="da-DK" sz="1500" dirty="0"/>
              <a:t> </a:t>
            </a:r>
            <a:r>
              <a:rPr lang="da-DK" sz="1500" dirty="0">
                <a:solidFill>
                  <a:srgbClr val="FF0000"/>
                </a:solidFill>
              </a:rPr>
              <a:t>4</a:t>
            </a:r>
            <a:r>
              <a:rPr lang="da-DK" sz="1500" dirty="0"/>
              <a:t> afgange på hverdage + </a:t>
            </a:r>
            <a:r>
              <a:rPr lang="da-DK" sz="1500" strike="dblStrike" dirty="0"/>
              <a:t>4</a:t>
            </a:r>
            <a:r>
              <a:rPr lang="da-DK" sz="1500" dirty="0"/>
              <a:t> </a:t>
            </a:r>
            <a:r>
              <a:rPr lang="da-DK" sz="1500" dirty="0">
                <a:solidFill>
                  <a:srgbClr val="FF0000"/>
                </a:solidFill>
              </a:rPr>
              <a:t>Kommunal finansieret flextrafik</a:t>
            </a:r>
            <a:r>
              <a:rPr lang="da-DK" sz="1500" dirty="0"/>
              <a:t> lørdag og søndag</a:t>
            </a:r>
          </a:p>
          <a:p>
            <a:endParaRPr lang="da-DK" sz="1500" u="sng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09" y="1692115"/>
            <a:ext cx="8501898" cy="313153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098299" y="1863234"/>
            <a:ext cx="485927" cy="3131532"/>
          </a:xfrm>
          <a:prstGeom prst="rect">
            <a:avLst/>
          </a:prstGeom>
          <a:noFill/>
          <a:ln w="3175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3F3018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959872" y="1863234"/>
            <a:ext cx="1133831" cy="3131532"/>
          </a:xfrm>
          <a:prstGeom prst="rect">
            <a:avLst/>
          </a:prstGeom>
          <a:noFill/>
          <a:ln w="3175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747010" y="1161339"/>
            <a:ext cx="8236411" cy="530776"/>
          </a:xfrm>
          <a:prstGeom prst="rect">
            <a:avLst/>
          </a:prstGeom>
          <a:noFill/>
          <a:ln w="19050" cap="sq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3F3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1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38622" y="1809243"/>
            <a:ext cx="8513331" cy="3023213"/>
          </a:xfrm>
        </p:spPr>
        <p:txBody>
          <a:bodyPr/>
          <a:lstStyle/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Udfaldsrum – rute 72: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500" dirty="0"/>
              <a:t>Status Q – ruten fortsætter uændret</a:t>
            </a:r>
          </a:p>
          <a:p>
            <a:r>
              <a:rPr lang="da-DK" sz="1500" dirty="0"/>
              <a:t>Udtynding </a:t>
            </a:r>
          </a:p>
          <a:p>
            <a:pPr lvl="1"/>
            <a:r>
              <a:rPr lang="da-DK" sz="1500" dirty="0"/>
              <a:t>Nedlægge svagest benyttede ture </a:t>
            </a:r>
          </a:p>
          <a:p>
            <a:r>
              <a:rPr lang="da-DK" sz="1500" dirty="0"/>
              <a:t>Delt finansiering </a:t>
            </a:r>
          </a:p>
          <a:p>
            <a:pPr lvl="1"/>
            <a:r>
              <a:rPr lang="da-DK" sz="1500" dirty="0"/>
              <a:t>Regionen finansierer pendler- og uddannelsesture (1 morgen og 2 eftermiddag) – kommunerne bestiller og finansierer resten</a:t>
            </a:r>
          </a:p>
          <a:p>
            <a:pPr lvl="1"/>
            <a:r>
              <a:rPr lang="da-DK" sz="1500" dirty="0"/>
              <a:t>Regionen finansierer 10% - svarende til andel af regionalt rejsende</a:t>
            </a:r>
          </a:p>
          <a:p>
            <a:r>
              <a:rPr lang="da-DK" sz="1500" dirty="0"/>
              <a:t>Total nedlæggelse</a:t>
            </a:r>
          </a:p>
          <a:p>
            <a:pPr lvl="1"/>
            <a:r>
              <a:rPr lang="da-DK" sz="1500" dirty="0"/>
              <a:t>Kommunerne fastlægger serviceniveauet og finansierer kørslen.</a:t>
            </a:r>
          </a:p>
          <a:p>
            <a:pPr lvl="1">
              <a:buFontTx/>
              <a:buChar char="-"/>
            </a:pPr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349637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38622" y="1917562"/>
            <a:ext cx="8513331" cy="3023213"/>
          </a:xfrm>
        </p:spPr>
        <p:txBody>
          <a:bodyPr/>
          <a:lstStyle/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Det videre arbejde</a:t>
            </a:r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350" dirty="0"/>
              <a:t>På kort sigt</a:t>
            </a:r>
          </a:p>
          <a:p>
            <a:r>
              <a:rPr lang="da-DK" sz="1350" dirty="0"/>
              <a:t>Der udarbejdes materiale til brug for bilaterale møder med de kommuner, der ønsker at mødes</a:t>
            </a:r>
          </a:p>
          <a:p>
            <a:pPr lvl="1"/>
            <a:r>
              <a:rPr lang="da-DK" sz="1350" dirty="0">
                <a:ea typeface="+mn-ea"/>
                <a:cs typeface="+mn-cs"/>
              </a:rPr>
              <a:t>Orientering om den økonomiske ubalance og den igangsatte proces, </a:t>
            </a:r>
          </a:p>
          <a:p>
            <a:pPr lvl="1"/>
            <a:r>
              <a:rPr lang="da-DK" sz="1350" dirty="0"/>
              <a:t>Fokus på konsekvenser for de unges transportmulighed, </a:t>
            </a:r>
          </a:p>
          <a:p>
            <a:pPr lvl="1"/>
            <a:r>
              <a:rPr lang="da-DK" sz="1350" dirty="0"/>
              <a:t>F</a:t>
            </a:r>
            <a:r>
              <a:rPr lang="da-DK" sz="1350" dirty="0">
                <a:ea typeface="+mn-ea"/>
                <a:cs typeface="+mn-cs"/>
              </a:rPr>
              <a:t>akta om rejsetid og bosætning for de uddannelsessøgende</a:t>
            </a:r>
            <a:r>
              <a:rPr lang="da-DK" sz="1350" dirty="0"/>
              <a:t>, </a:t>
            </a:r>
            <a:endParaRPr lang="da-DK" sz="1350" dirty="0">
              <a:ea typeface="+mn-ea"/>
              <a:cs typeface="+mn-cs"/>
            </a:endParaRPr>
          </a:p>
          <a:p>
            <a:pPr lvl="1"/>
            <a:r>
              <a:rPr lang="da-DK" sz="1350" dirty="0">
                <a:ea typeface="+mn-ea"/>
                <a:cs typeface="+mn-cs"/>
              </a:rPr>
              <a:t>Gennemgang af berørte ruter, samt forslag til udfaldsrum, </a:t>
            </a:r>
            <a:r>
              <a:rPr lang="da-DK" sz="1350" dirty="0" err="1">
                <a:ea typeface="+mn-ea"/>
                <a:cs typeface="+mn-cs"/>
              </a:rPr>
              <a:t>jf</a:t>
            </a:r>
            <a:r>
              <a:rPr lang="da-DK" sz="1350" dirty="0">
                <a:ea typeface="+mn-ea"/>
                <a:cs typeface="+mn-cs"/>
              </a:rPr>
              <a:t>, forrige planche </a:t>
            </a:r>
          </a:p>
          <a:p>
            <a:pPr marL="0" indent="0">
              <a:buNone/>
            </a:pPr>
            <a:r>
              <a:rPr lang="da-DK" sz="1350" dirty="0"/>
              <a:t>På længere sigt</a:t>
            </a:r>
          </a:p>
          <a:p>
            <a:pPr lvl="1"/>
            <a:r>
              <a:rPr lang="da-DK" sz="1350" dirty="0">
                <a:ea typeface="+mn-ea"/>
                <a:cs typeface="+mn-cs"/>
              </a:rPr>
              <a:t>Invitation til samarbejde om udvikling af </a:t>
            </a:r>
            <a:r>
              <a:rPr lang="da-DK" sz="1350" dirty="0"/>
              <a:t>fremtidige mobilitetsløsninger</a:t>
            </a:r>
          </a:p>
          <a:p>
            <a:pPr lvl="1"/>
            <a:r>
              <a:rPr lang="da-DK" sz="1350" dirty="0"/>
              <a:t>Fælles udnyttelse af ressourcer, understøtte samkørsel, delebiler, </a:t>
            </a:r>
            <a:r>
              <a:rPr lang="da-DK" sz="1350" dirty="0" err="1"/>
              <a:t>Mobility</a:t>
            </a:r>
            <a:r>
              <a:rPr lang="da-DK" sz="1350" dirty="0"/>
              <a:t> as a Service (</a:t>
            </a:r>
            <a:r>
              <a:rPr lang="da-DK" sz="1350" dirty="0" err="1"/>
              <a:t>MaaS</a:t>
            </a:r>
            <a:r>
              <a:rPr lang="da-DK" sz="1350" dirty="0"/>
              <a:t>)</a:t>
            </a:r>
          </a:p>
          <a:p>
            <a:pPr lvl="1"/>
            <a:r>
              <a:rPr lang="da-DK" sz="1350" dirty="0"/>
              <a:t>Fælles storskalaprojekt om mobilitet – forankret i kontaktudvalget/ </a:t>
            </a:r>
            <a:r>
              <a:rPr lang="da-DK" sz="1350" dirty="0" err="1"/>
              <a:t>Mobilitssamarbejdet</a:t>
            </a:r>
            <a:r>
              <a:rPr lang="da-DK" sz="1350" dirty="0"/>
              <a:t> </a:t>
            </a:r>
          </a:p>
          <a:p>
            <a:pPr lvl="1"/>
            <a:r>
              <a:rPr lang="da-DK" sz="1350" dirty="0"/>
              <a:t>Afsøge muligheder for EU-tilskud</a:t>
            </a:r>
            <a:endParaRPr lang="da-DK" sz="1350" dirty="0">
              <a:ea typeface="+mn-ea"/>
              <a:cs typeface="+mn-cs"/>
            </a:endParaRPr>
          </a:p>
          <a:p>
            <a:pPr lvl="1">
              <a:buFontTx/>
              <a:buChar char="-"/>
            </a:pPr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296642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3139" y="304223"/>
            <a:ext cx="7197725" cy="914400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Proces og tidsplan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3139" y="2109355"/>
            <a:ext cx="6835053" cy="3896590"/>
          </a:xfrm>
        </p:spPr>
        <p:txBody>
          <a:bodyPr/>
          <a:lstStyle/>
          <a:p>
            <a:endParaRPr lang="da-DK" sz="2000" dirty="0"/>
          </a:p>
          <a:p>
            <a:pPr marL="0" indent="0">
              <a:buNone/>
            </a:pPr>
            <a:r>
              <a:rPr lang="da-DK" sz="1600" dirty="0"/>
              <a:t>Ultimo september – medio november  </a:t>
            </a:r>
          </a:p>
          <a:p>
            <a:pPr marL="0" indent="0">
              <a:buNone/>
            </a:pPr>
            <a:r>
              <a:rPr lang="da-DK" sz="1600" dirty="0"/>
              <a:t> </a:t>
            </a:r>
          </a:p>
          <a:p>
            <a:pPr marL="0" indent="0">
              <a:buNone/>
            </a:pPr>
            <a:r>
              <a:rPr lang="da-DK" sz="1600" dirty="0"/>
              <a:t>-  Fælles og evt. bilaterale møder administrativt plan</a:t>
            </a:r>
          </a:p>
          <a:p>
            <a:pPr>
              <a:buFontTx/>
              <a:buChar char="-"/>
            </a:pPr>
            <a:r>
              <a:rPr lang="da-DK" sz="1600" dirty="0"/>
              <a:t>Fælles og evt. bilaterale møder politisk plan</a:t>
            </a:r>
          </a:p>
          <a:p>
            <a:pPr>
              <a:buFontTx/>
              <a:buChar char="-"/>
            </a:pPr>
            <a:r>
              <a:rPr lang="da-DK" sz="1600" dirty="0"/>
              <a:t>Tilpasning af køreplaner</a:t>
            </a:r>
          </a:p>
          <a:p>
            <a:pPr>
              <a:buFontTx/>
              <a:buChar char="-"/>
            </a:pPr>
            <a:endParaRPr lang="da-DK" sz="16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da-DK" sz="1600" b="1" dirty="0">
                <a:solidFill>
                  <a:srgbClr val="C00000"/>
                </a:solidFill>
              </a:rPr>
              <a:t>10., 11. og 14. oktober offentlig dialogmøder</a:t>
            </a:r>
          </a:p>
          <a:p>
            <a:pPr>
              <a:buFontTx/>
              <a:buChar char="-"/>
            </a:pPr>
            <a:endParaRPr lang="da-DK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sz="1600" b="1" dirty="0">
                <a:solidFill>
                  <a:srgbClr val="C00000"/>
                </a:solidFill>
              </a:rPr>
              <a:t>-   oktober- november bilaterale møder med kommunerne</a:t>
            </a:r>
          </a:p>
          <a:p>
            <a:pPr>
              <a:buFontTx/>
              <a:buChar char="-"/>
            </a:pPr>
            <a:endParaRPr lang="da-DK" sz="1600" b="1" dirty="0">
              <a:solidFill>
                <a:srgbClr val="C00000"/>
              </a:solidFill>
            </a:endParaRPr>
          </a:p>
          <a:p>
            <a:r>
              <a:rPr lang="da-DK" sz="1600" dirty="0"/>
              <a:t>7/10 Trafikplan styregruppen</a:t>
            </a:r>
          </a:p>
          <a:p>
            <a:r>
              <a:rPr lang="da-DK" sz="1600" dirty="0"/>
              <a:t>28/10 Kontaktudvalgsmøde</a:t>
            </a:r>
          </a:p>
          <a:p>
            <a:r>
              <a:rPr lang="da-DK" sz="1600" dirty="0"/>
              <a:t>7/12 Beslutning i Udvalget for Regional Udvikling</a:t>
            </a:r>
          </a:p>
          <a:p>
            <a:r>
              <a:rPr lang="da-DK" sz="1600" dirty="0"/>
              <a:t>21/12 Beslutning i Regionsrådet</a:t>
            </a:r>
          </a:p>
          <a:p>
            <a:endParaRPr lang="da-DK" sz="16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142506B-3E07-4464-89EC-38E06700D0D5}" type="slidenum">
              <a:rPr lang="da-DK" altLang="da-DK" smtClean="0"/>
              <a:pPr>
                <a:defRPr/>
              </a:pPr>
              <a:t>19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0772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5072839" y="1269322"/>
            <a:ext cx="5237218" cy="1216636"/>
          </a:xfrm>
          <a:prstGeom prst="rect">
            <a:avLst/>
          </a:prstGeom>
          <a:noFill/>
        </p:spPr>
        <p:txBody>
          <a:bodyPr wrap="square" lIns="809789" tIns="40489" rIns="80979" bIns="67482" rtlCol="0">
            <a:spAutoFit/>
          </a:bodyPr>
          <a:lstStyle/>
          <a:p>
            <a:r>
              <a:rPr lang="da-DK" sz="2399" b="1" kern="0" dirty="0">
                <a:solidFill>
                  <a:schemeClr val="tx2"/>
                </a:solidFill>
              </a:rPr>
              <a:t>Økonomiske udfordringer i den kollektive trafik i 2022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8058" y="2673114"/>
            <a:ext cx="4066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06" indent="-257106">
              <a:buFont typeface="Arial" panose="020B0604020202020204" pitchFamily="34" charset="0"/>
              <a:buChar char="•"/>
            </a:pPr>
            <a:r>
              <a:rPr lang="da-DK" sz="1800" dirty="0"/>
              <a:t>Øget pres på udgifter til drivmidler m.m. for mindst 67 mio. kr. i 2022.</a:t>
            </a:r>
          </a:p>
          <a:p>
            <a:endParaRPr lang="da-DK" sz="1800" dirty="0"/>
          </a:p>
          <a:p>
            <a:pPr marL="257106" indent="-257106">
              <a:buFont typeface="Arial" panose="020B0604020202020204" pitchFamily="34" charset="0"/>
              <a:buChar char="•"/>
            </a:pPr>
            <a:r>
              <a:rPr lang="da-DK" sz="1800" dirty="0"/>
              <a:t>Fald i passagerindtægter ca. </a:t>
            </a:r>
            <a:r>
              <a:rPr lang="da-DK" sz="1800"/>
              <a:t>11 </a:t>
            </a:r>
            <a:r>
              <a:rPr lang="da-DK" sz="1800" dirty="0"/>
              <a:t>mio. kr., efter kompensation (andel af 125 mio. kr.)</a:t>
            </a:r>
            <a:endParaRPr lang="da-DK" sz="1800" b="1" dirty="0">
              <a:solidFill>
                <a:srgbClr val="FF0000"/>
              </a:solidFill>
            </a:endParaRPr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r="29873"/>
          <a:stretch>
            <a:fillRect/>
          </a:stretch>
        </p:blipFill>
        <p:spPr>
          <a:xfrm>
            <a:off x="1524002" y="857324"/>
            <a:ext cx="3546153" cy="5143352"/>
          </a:xfrm>
        </p:spPr>
      </p:pic>
    </p:spTree>
    <p:extLst>
      <p:ext uri="{BB962C8B-B14F-4D97-AF65-F5344CB8AC3E}">
        <p14:creationId xmlns:p14="http://schemas.microsoft.com/office/powerpoint/2010/main" val="423963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100597" y="1539282"/>
            <a:ext cx="5129234" cy="43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685617"/>
            <a:r>
              <a:rPr lang="da-DK" sz="2699" kern="0" dirty="0"/>
              <a:t>Pres på økonomien i 2023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00" y="2409000"/>
            <a:ext cx="7046264" cy="194774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406000" y="4925291"/>
            <a:ext cx="755541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400" dirty="0"/>
              <a:t>Der er ikke taget hensyn til halvårseffekt og underskud i 2022, som evt. kan lånefinansieres og efterfølgende skal afdrages. </a:t>
            </a:r>
            <a:endParaRPr lang="da-DK" sz="14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38622" y="1809243"/>
            <a:ext cx="8260767" cy="3023549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Udfordring for regional kollektiv trafik:</a:t>
            </a:r>
          </a:p>
          <a:p>
            <a:pPr>
              <a:buFontTx/>
              <a:buChar char="-"/>
            </a:pPr>
            <a:r>
              <a:rPr lang="da-DK" sz="1800" dirty="0"/>
              <a:t>Økonomisk pres på ca. 45-46 mio. kr. i B2023 (</a:t>
            </a:r>
            <a:r>
              <a:rPr lang="da-DK" sz="1350" dirty="0"/>
              <a:t>Efter Regionsrådets beslutning om ophør med HVO)</a:t>
            </a:r>
          </a:p>
          <a:p>
            <a:pPr>
              <a:buFontTx/>
              <a:buChar char="-"/>
            </a:pPr>
            <a:r>
              <a:rPr lang="da-DK" sz="1350" dirty="0"/>
              <a:t>Statsligt engangstilskud til brændstof,  140 mio. kr. - RM andel skøn 8-10 mio.kr.</a:t>
            </a:r>
          </a:p>
          <a:p>
            <a:pPr>
              <a:buFontTx/>
              <a:buChar char="-"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Status på Processen: </a:t>
            </a:r>
          </a:p>
          <a:p>
            <a:pPr lvl="1">
              <a:buFontTx/>
              <a:buChar char="-"/>
            </a:pPr>
            <a:r>
              <a:rPr lang="da-DK" sz="1350" dirty="0"/>
              <a:t>Midttrafiks katalog er modtaget </a:t>
            </a:r>
            <a:r>
              <a:rPr lang="da-DK" sz="1350"/>
              <a:t>og præsenteret for URU:</a:t>
            </a:r>
            <a:endParaRPr lang="da-DK" sz="1350" dirty="0"/>
          </a:p>
          <a:p>
            <a:pPr lvl="1">
              <a:buFontTx/>
              <a:buChar char="-"/>
            </a:pPr>
            <a:r>
              <a:rPr lang="da-DK" sz="1350" dirty="0"/>
              <a:t>Borgermøder i oktober – Uge 41</a:t>
            </a:r>
          </a:p>
          <a:p>
            <a:pPr lvl="1">
              <a:buFontTx/>
              <a:buChar char="-"/>
            </a:pPr>
            <a:r>
              <a:rPr lang="da-DK" sz="1350" dirty="0"/>
              <a:t>Bilaterale møder med kommunerne oktober – november</a:t>
            </a:r>
          </a:p>
          <a:p>
            <a:pPr lvl="1">
              <a:buFontTx/>
              <a:buChar char="-"/>
            </a:pPr>
            <a:r>
              <a:rPr lang="da-DK" sz="1350" dirty="0"/>
              <a:t>Temamøde, oktober – Nytænke fremtidens mobilitet – oktober</a:t>
            </a:r>
          </a:p>
          <a:p>
            <a:pPr lvl="1">
              <a:buFontTx/>
              <a:buChar char="-"/>
            </a:pPr>
            <a:r>
              <a:rPr lang="da-DK" sz="1350" dirty="0"/>
              <a:t>Temamøde, november – Kriterier i balancekatalog </a:t>
            </a:r>
          </a:p>
          <a:p>
            <a:pPr lvl="1">
              <a:buFontTx/>
              <a:buChar char="-"/>
            </a:pPr>
            <a:r>
              <a:rPr lang="da-DK" sz="1350" dirty="0"/>
              <a:t>Midttrafiks katalog behandles i Regionsrådet i december</a:t>
            </a:r>
          </a:p>
          <a:p>
            <a:pPr lvl="1">
              <a:buFontTx/>
              <a:buChar char="-"/>
            </a:pPr>
            <a:endParaRPr lang="da-DK" sz="1350" dirty="0"/>
          </a:p>
          <a:p>
            <a:pPr marL="0" indent="0">
              <a:buNone/>
            </a:pPr>
            <a:r>
              <a:rPr lang="da-DK" sz="1800" b="1" dirty="0"/>
              <a:t>Fokus på transportmulighed til ungdomsuddannelse </a:t>
            </a:r>
          </a:p>
          <a:p>
            <a:pPr lvl="1">
              <a:buFontTx/>
              <a:buChar char="-"/>
            </a:pPr>
            <a:r>
              <a:rPr lang="da-DK" sz="1350" dirty="0"/>
              <a:t>Analyse af de unges transportmulighed til ungdomsuddannelser, og konsekvenser af Midttrafiks forslag</a:t>
            </a:r>
          </a:p>
          <a:p>
            <a:pPr lvl="1">
              <a:buFontTx/>
              <a:buChar char="-"/>
            </a:pPr>
            <a:r>
              <a:rPr lang="da-DK" sz="1350" dirty="0"/>
              <a:t>Data for rejsetid, bosætning og de unges uddannelsessøgning.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304118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944830" y="3255809"/>
            <a:ext cx="3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0000"/>
                </a:solidFill>
              </a:rPr>
              <a:t> </a:t>
            </a:r>
            <a:r>
              <a:rPr lang="da-DK" sz="1800" dirty="0"/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88" y="3343524"/>
            <a:ext cx="665827" cy="170955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68157" y="1323314"/>
            <a:ext cx="7560000" cy="674824"/>
          </a:xfrm>
        </p:spPr>
        <p:txBody>
          <a:bodyPr/>
          <a:lstStyle/>
          <a:p>
            <a:pPr algn="ctr"/>
            <a:r>
              <a:rPr lang="da-DK" dirty="0"/>
              <a:t>Der er anvendt stadigt flere midler på kollektiv trafik de sidste 10 år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345" y="2254807"/>
            <a:ext cx="8442321" cy="2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Busindtægterne er hovedudfordringen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1" y="2655203"/>
            <a:ext cx="8673741" cy="15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Indtægterne siver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1" y="2655203"/>
            <a:ext cx="8673741" cy="15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7226"/>
            <a:ext cx="5291210" cy="37445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527936" y="2378305"/>
            <a:ext cx="37452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Rapport udarbejdet for Danske Regioner viser:</a:t>
            </a:r>
          </a:p>
          <a:p>
            <a:pPr>
              <a:lnSpc>
                <a:spcPct val="150000"/>
              </a:lnSpc>
            </a:pPr>
            <a:r>
              <a:rPr lang="da-DK" sz="1200" i="1" dirty="0"/>
              <a:t>” I Danmark kan </a:t>
            </a:r>
            <a:r>
              <a:rPr lang="da-DK" sz="1200" i="1" u="sng" dirty="0"/>
              <a:t>93,7%</a:t>
            </a:r>
            <a:r>
              <a:rPr lang="da-DK" sz="1200" i="1" dirty="0"/>
              <a:t> af de unge nå frem til en gymnasial uddannelse (STX, HF, HHX, HTX) inden for 60 minutters rejsetid med kollektiv trafik” </a:t>
            </a:r>
          </a:p>
          <a:p>
            <a:pPr>
              <a:lnSpc>
                <a:spcPct val="150000"/>
              </a:lnSpc>
            </a:pPr>
            <a:endParaRPr lang="da-DK" sz="1200" i="1" dirty="0"/>
          </a:p>
          <a:p>
            <a:pPr>
              <a:lnSpc>
                <a:spcPct val="150000"/>
              </a:lnSpc>
            </a:pPr>
            <a:endParaRPr lang="da-DK" sz="1200" i="1" dirty="0"/>
          </a:p>
          <a:p>
            <a:pPr>
              <a:lnSpc>
                <a:spcPct val="150000"/>
              </a:lnSpc>
            </a:pPr>
            <a:r>
              <a:rPr lang="da-DK" sz="1200" i="1" dirty="0"/>
              <a:t>Region Midtjylland ligger på samme niveau.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776645" y="1161339"/>
            <a:ext cx="7810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/>
              <a:t>Unges transportmulighed til ungdomsuddannelser med det nuværende rutenet</a:t>
            </a:r>
          </a:p>
          <a:p>
            <a:r>
              <a:rPr lang="da-DK" sz="1500" dirty="0"/>
              <a:t>– elever til gymnasiale uddannelser 2020</a:t>
            </a:r>
          </a:p>
        </p:txBody>
      </p:sp>
    </p:spTree>
    <p:extLst>
      <p:ext uri="{BB962C8B-B14F-4D97-AF65-F5344CB8AC3E}">
        <p14:creationId xmlns:p14="http://schemas.microsoft.com/office/powerpoint/2010/main" val="157515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12" y="1485290"/>
            <a:ext cx="6005224" cy="424542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8309669" y="1593275"/>
            <a:ext cx="21596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Her bor de unge !</a:t>
            </a:r>
          </a:p>
          <a:p>
            <a:endParaRPr lang="da-DK" sz="1500" dirty="0"/>
          </a:p>
          <a:p>
            <a:r>
              <a:rPr lang="da-DK" sz="1500" dirty="0"/>
              <a:t>- 15-19-årige </a:t>
            </a:r>
          </a:p>
          <a:p>
            <a:endParaRPr lang="da-DK" sz="1500" dirty="0"/>
          </a:p>
          <a:p>
            <a:r>
              <a:rPr lang="da-DK" sz="1500" dirty="0"/>
              <a:t>- Hvert felt mindst én ung</a:t>
            </a:r>
          </a:p>
          <a:p>
            <a:endParaRPr lang="da-DK" sz="1500" dirty="0"/>
          </a:p>
          <a:p>
            <a:r>
              <a:rPr lang="da-DK" sz="1500" dirty="0"/>
              <a:t>- Jo mørkere farve, desto tættere bor de unge</a:t>
            </a:r>
          </a:p>
          <a:p>
            <a:endParaRPr lang="da-DK" sz="1500" dirty="0"/>
          </a:p>
          <a:p>
            <a:r>
              <a:rPr lang="da-DK" sz="1500" dirty="0"/>
              <a:t>- Bemærk, at der er store ubeboede områder.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435740677"/>
      </p:ext>
    </p:extLst>
  </p:cSld>
  <p:clrMapOvr>
    <a:masterClrMapping/>
  </p:clrMapOvr>
</p:sld>
</file>

<file path=ppt/theme/theme1.xml><?xml version="1.0" encoding="utf-8"?>
<a:theme xmlns:a="http://schemas.openxmlformats.org/drawingml/2006/main" name="Midttrafik tema">
  <a:themeElements>
    <a:clrScheme name="Midttrafik">
      <a:dk1>
        <a:sysClr val="windowText" lastClr="000000"/>
      </a:dk1>
      <a:lt1>
        <a:sysClr val="window" lastClr="FFFFFF"/>
      </a:lt1>
      <a:dk2>
        <a:srgbClr val="DACDCC"/>
      </a:dk2>
      <a:lt2>
        <a:srgbClr val="E9D7A4"/>
      </a:lt2>
      <a:accent1>
        <a:srgbClr val="9B1C18"/>
      </a:accent1>
      <a:accent2>
        <a:srgbClr val="5C656F"/>
      </a:accent2>
      <a:accent3>
        <a:srgbClr val="A1BABC"/>
      </a:accent3>
      <a:accent4>
        <a:srgbClr val="D3DADF"/>
      </a:accent4>
      <a:accent5>
        <a:srgbClr val="96A4AE"/>
      </a:accent5>
      <a:accent6>
        <a:srgbClr val="96B0C0"/>
      </a:accent6>
      <a:hlink>
        <a:srgbClr val="5C656F"/>
      </a:hlink>
      <a:folHlink>
        <a:srgbClr val="5C656F"/>
      </a:folHlink>
    </a:clrScheme>
    <a:fontScheme name="Midttrafik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_PowerPoint_16_9.potx" id="{9CB36D31-D630-4C6F-BDE8-6B0D90578BAC}" vid="{D7A3042D-84D8-47B5-8362-936B21125691}"/>
    </a:ext>
  </a:extLst>
</a:theme>
</file>

<file path=ppt/theme/theme2.xml><?xml version="1.0" encoding="utf-8"?>
<a:theme xmlns:a="http://schemas.openxmlformats.org/drawingml/2006/main" name="Slides Lyseblå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20116C2B-14C4-4A55-BAE5-5281D524A3B7}"/>
    </a:ext>
  </a:extLst>
</a:theme>
</file>

<file path=ppt/theme/theme3.xml><?xml version="1.0" encoding="utf-8"?>
<a:theme xmlns:a="http://schemas.openxmlformats.org/drawingml/2006/main" name="skabelon - hvid baggrun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/>
      <a:bodyPr wrap="square">
        <a:spAutoFit/>
      </a:bodyPr>
      <a:lstStyle>
        <a:defPPr>
          <a:defRPr kern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MT_PowerPoint_16_9_jun21</Template>
  <TotalTime>532</TotalTime>
  <Words>1997</Words>
  <Application>Microsoft Office PowerPoint</Application>
  <PresentationFormat>Widescreen</PresentationFormat>
  <Paragraphs>286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Verdana</vt:lpstr>
      <vt:lpstr>Wingdings</vt:lpstr>
      <vt:lpstr>Midttrafik tema</vt:lpstr>
      <vt:lpstr>Slides Lyseblå</vt:lpstr>
      <vt:lpstr>skabelon - hvid baggrund</vt:lpstr>
      <vt:lpstr>PowerPoint-præsentation</vt:lpstr>
      <vt:lpstr>PowerPoint-præsentation</vt:lpstr>
      <vt:lpstr>PowerPoint-præsentation</vt:lpstr>
      <vt:lpstr>PowerPoint-præsentation</vt:lpstr>
      <vt:lpstr>Der er anvendt stadigt flere midler på kollektiv trafik de sidste 10 år</vt:lpstr>
      <vt:lpstr>Busindtægterne er hovedudfordringen</vt:lpstr>
      <vt:lpstr>Indtægterne siver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Proces og tidsplan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forum</dc:title>
  <dc:creator>Per Elbæk</dc:creator>
  <cp:lastModifiedBy>Per Elbæk</cp:lastModifiedBy>
  <cp:revision>16</cp:revision>
  <dcterms:created xsi:type="dcterms:W3CDTF">2022-10-06T12:56:35Z</dcterms:created>
  <dcterms:modified xsi:type="dcterms:W3CDTF">2022-10-27T11:04:52Z</dcterms:modified>
</cp:coreProperties>
</file>