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34"/>
  </p:notesMasterIdLst>
  <p:handoutMasterIdLst>
    <p:handoutMasterId r:id="rId35"/>
  </p:handoutMasterIdLst>
  <p:sldIdLst>
    <p:sldId id="259" r:id="rId2"/>
    <p:sldId id="257" r:id="rId3"/>
    <p:sldId id="260" r:id="rId4"/>
    <p:sldId id="489" r:id="rId5"/>
    <p:sldId id="485" r:id="rId6"/>
    <p:sldId id="486" r:id="rId7"/>
    <p:sldId id="261" r:id="rId8"/>
    <p:sldId id="265" r:id="rId9"/>
    <p:sldId id="481" r:id="rId10"/>
    <p:sldId id="482" r:id="rId11"/>
    <p:sldId id="266" r:id="rId12"/>
    <p:sldId id="267" r:id="rId13"/>
    <p:sldId id="483" r:id="rId14"/>
    <p:sldId id="262" r:id="rId15"/>
    <p:sldId id="475" r:id="rId16"/>
    <p:sldId id="476" r:id="rId17"/>
    <p:sldId id="479" r:id="rId18"/>
    <p:sldId id="263" r:id="rId19"/>
    <p:sldId id="272" r:id="rId20"/>
    <p:sldId id="484" r:id="rId21"/>
    <p:sldId id="488" r:id="rId22"/>
    <p:sldId id="487" r:id="rId23"/>
    <p:sldId id="490" r:id="rId24"/>
    <p:sldId id="491" r:id="rId25"/>
    <p:sldId id="493" r:id="rId26"/>
    <p:sldId id="264" r:id="rId27"/>
    <p:sldId id="284" r:id="rId28"/>
    <p:sldId id="287" r:id="rId29"/>
    <p:sldId id="492" r:id="rId30"/>
    <p:sldId id="292" r:id="rId31"/>
    <p:sldId id="291" r:id="rId32"/>
    <p:sldId id="258" r:id="rId33"/>
  </p:sldIdLst>
  <p:sldSz cx="12192000" cy="6858000"/>
  <p:notesSz cx="6797675" cy="9926638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05F63"/>
    <a:srgbClr val="010000"/>
    <a:srgbClr val="D3D3D2"/>
    <a:srgbClr val="85C7FF"/>
    <a:srgbClr val="B70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yst layout 1 - Marker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37" autoAdjust="0"/>
    <p:restoredTop sz="94613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44" y="576"/>
      </p:cViewPr>
      <p:guideLst>
        <p:guide orient="horz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3A6C-A34F-764C-99EC-1CC15FAE31E0}" type="datetimeFigureOut">
              <a:rPr lang="da-DK" smtClean="0"/>
              <a:pPr/>
              <a:t>16-06-2023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6649D-8738-0248-AB90-718006896CA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127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4B8A-E423-9143-88CD-964860222375}" type="datetimeFigureOut">
              <a:rPr lang="da-DK" smtClean="0"/>
              <a:pPr/>
              <a:t>16-06-2023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81FB-E993-0545-B958-FDA8CBDED0F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61866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47E22CE-D538-4556-8ACF-3B06CFE52A68}"/>
              </a:ext>
            </a:extLst>
          </p:cNvPr>
          <p:cNvSpPr/>
          <p:nvPr userDrawn="1"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noProof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936000" y="1224000"/>
            <a:ext cx="10332000" cy="1944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lnSpc>
                <a:spcPct val="100000"/>
              </a:lnSpc>
              <a:defRPr sz="6300" b="1" cap="all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938C8C-E888-4E01-A297-E3290AB31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000" y="3455462"/>
            <a:ext cx="10332000" cy="151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3000" b="0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noProof="0"/>
              <a:t>Undertitel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1CA370C1-66BE-42A0-B115-486CB7CB05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000" y="6386400"/>
            <a:ext cx="1776593" cy="249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1200" b="0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noProof="0"/>
              <a:t>D. mmMM åååå</a:t>
            </a:r>
          </a:p>
        </p:txBody>
      </p:sp>
      <p:pic>
        <p:nvPicPr>
          <p:cNvPr id="9" name="Billede 8" descr="LOGO_Midttrafik_hvid.png">
            <a:extLst>
              <a:ext uri="{FF2B5EF4-FFF2-40B4-BE49-F238E27FC236}">
                <a16:creationId xmlns:a16="http://schemas.microsoft.com/office/drawing/2014/main" id="{1C133C11-637A-4453-BD1F-7DF54341E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04927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540000"/>
            <a:ext cx="1027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8CBB013-4845-4F41-873E-DE7B16FBF2AC}"/>
              </a:ext>
            </a:extLst>
          </p:cNvPr>
          <p:cNvSpPr txBox="1">
            <a:spLocks/>
          </p:cNvSpPr>
          <p:nvPr userDrawn="1"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BE16D1-4804-4061-B3D0-48C4FD9A6634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lede 11" descr="LOGO_Midttrafik.jpg">
            <a:extLst>
              <a:ext uri="{FF2B5EF4-FFF2-40B4-BE49-F238E27FC236}">
                <a16:creationId xmlns:a16="http://schemas.microsoft.com/office/drawing/2014/main" id="{9D8F30CD-F8D6-4FCA-9331-220AC3FE9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1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938C8C-E888-4E01-A297-E3290AB31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000" y="2426624"/>
            <a:ext cx="8833224" cy="1944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6300" b="1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pic>
        <p:nvPicPr>
          <p:cNvPr id="7" name="Billede 6" descr="LOGO_Midttrafik_hvid.png">
            <a:extLst>
              <a:ext uri="{FF2B5EF4-FFF2-40B4-BE49-F238E27FC236}">
                <a16:creationId xmlns:a16="http://schemas.microsoft.com/office/drawing/2014/main" id="{A036F185-446F-4B60-BB2C-6F8384CE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4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938C8C-E888-4E01-A297-E3290AB31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000" y="2426624"/>
            <a:ext cx="8833224" cy="1944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6300" b="1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pic>
        <p:nvPicPr>
          <p:cNvPr id="7" name="Billede 6" descr="LOGO_Midttrafik_hvid.png">
            <a:extLst>
              <a:ext uri="{FF2B5EF4-FFF2-40B4-BE49-F238E27FC236}">
                <a16:creationId xmlns:a16="http://schemas.microsoft.com/office/drawing/2014/main" id="{A62BC0E9-AF87-4325-AB4E-F0CF9C8E5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8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1954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676C4716-AC9E-4AD2-BD83-0AFCC8D110CB}" type="datetime1">
              <a:rPr lang="da-DK" smtClean="0"/>
              <a:t>16-06-2023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906417" y="1954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1954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6053383"/>
            <a:ext cx="1595517" cy="412386"/>
          </a:xfrm>
          <a:prstGeom prst="rect">
            <a:avLst/>
          </a:prstGeom>
        </p:spPr>
      </p:pic>
      <p:cxnSp>
        <p:nvCxnSpPr>
          <p:cNvPr id="17" name="Lige forbindelse 16"/>
          <p:cNvCxnSpPr/>
          <p:nvPr userDrawn="1"/>
        </p:nvCxnSpPr>
        <p:spPr>
          <a:xfrm>
            <a:off x="2532430" y="6387103"/>
            <a:ext cx="892932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42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78F2C34-614D-41D4-95D3-16FA5216C09B}"/>
              </a:ext>
            </a:extLst>
          </p:cNvPr>
          <p:cNvSpPr/>
          <p:nvPr userDrawn="1"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E3A55C3B-E0BF-47E9-8F53-75F2D240A3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000" y="6386400"/>
            <a:ext cx="1776593" cy="249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1200" b="0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D. MMMM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AB259B1D-1FC6-4534-BBCA-1A528E273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000" y="1224000"/>
            <a:ext cx="10332000" cy="1944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lnSpc>
                <a:spcPct val="100000"/>
              </a:lnSpc>
              <a:defRPr sz="63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9839372C-C9D4-4435-BF07-0F3BB9ABF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000" y="3455462"/>
            <a:ext cx="10332000" cy="151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3000" b="0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pic>
        <p:nvPicPr>
          <p:cNvPr id="12" name="Billede 11" descr="LOGO_Midttrafik_hvid.png">
            <a:extLst>
              <a:ext uri="{FF2B5EF4-FFF2-40B4-BE49-F238E27FC236}">
                <a16:creationId xmlns:a16="http://schemas.microsoft.com/office/drawing/2014/main" id="{8D8F35F5-9CCC-4ED6-9199-DF2D914F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LOGO_Midttrafik.png">
            <a:extLst>
              <a:ext uri="{FF2B5EF4-FFF2-40B4-BE49-F238E27FC236}">
                <a16:creationId xmlns:a16="http://schemas.microsoft.com/office/drawing/2014/main" id="{C6F768E3-A0C3-4E4A-BC95-D2EC30B51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000" y="5796000"/>
            <a:ext cx="2176551" cy="750084"/>
          </a:xfrm>
          <a:prstGeom prst="rect">
            <a:avLst/>
          </a:prstGeom>
        </p:spPr>
      </p:pic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7A97098-76D8-4DF6-811B-39C9DDC05E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2192000" cy="45000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Titel 7">
            <a:extLst>
              <a:ext uri="{FF2B5EF4-FFF2-40B4-BE49-F238E27FC236}">
                <a16:creationId xmlns:a16="http://schemas.microsoft.com/office/drawing/2014/main" id="{09ED137F-EA41-47DA-9CE6-4EAC8D780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4716001"/>
            <a:ext cx="6912000" cy="105453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lnSpc>
                <a:spcPct val="100000"/>
              </a:lnSpc>
              <a:defRPr sz="3600" b="1" cap="all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3CB39438-C3B8-4B8B-8F78-72E7DF78C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1" y="6386359"/>
            <a:ext cx="1776593" cy="249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1200" b="0" kern="1200" cap="all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D. MMMM </a:t>
            </a:r>
            <a:r>
              <a:rPr lang="da-DK" dirty="0" err="1"/>
              <a:t>åååå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53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7A97098-76D8-4DF6-811B-39C9DDC05E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"/>
            <a:ext cx="12192000" cy="6858001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F7E2B4A6-B8AF-46AE-9924-94AA347EC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4493749"/>
            <a:ext cx="6912000" cy="147600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288000" tIns="252000" rIns="288000" bIns="288000" anchor="ctr" anchorCtr="0"/>
          <a:lstStyle>
            <a:lvl1pPr algn="l">
              <a:lnSpc>
                <a:spcPct val="100000"/>
              </a:lnSpc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4A94364-138C-4F41-9892-12A788259910}"/>
              </a:ext>
            </a:extLst>
          </p:cNvPr>
          <p:cNvSpPr txBox="1"/>
          <p:nvPr userDrawn="1"/>
        </p:nvSpPr>
        <p:spPr>
          <a:xfrm>
            <a:off x="-1735667" y="-2"/>
            <a:ext cx="1632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noProof="0" dirty="0"/>
              <a:t>Sørg for at billedet altid er placeret bag tekstelementet. Hvis billedet lægger sig forrest, </a:t>
            </a:r>
            <a:r>
              <a:rPr lang="da-DK" sz="1000" noProof="0" dirty="0" err="1"/>
              <a:t>højre-klik</a:t>
            </a:r>
            <a:r>
              <a:rPr lang="da-DK" sz="1000" noProof="0" dirty="0"/>
              <a:t> på billedet og vælg </a:t>
            </a:r>
            <a:br>
              <a:rPr lang="da-DK" sz="1000" noProof="0" dirty="0"/>
            </a:br>
            <a:r>
              <a:rPr lang="da-DK" sz="1000" noProof="0" dirty="0"/>
              <a:t>“Placer bagest”,</a:t>
            </a:r>
          </a:p>
        </p:txBody>
      </p:sp>
    </p:spTree>
    <p:extLst>
      <p:ext uri="{BB962C8B-B14F-4D97-AF65-F5344CB8AC3E}">
        <p14:creationId xmlns:p14="http://schemas.microsoft.com/office/powerpoint/2010/main" val="223384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936000" y="6408001"/>
            <a:ext cx="409983" cy="365125"/>
          </a:xfrm>
        </p:spPr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9" name="Billede 18" descr="LOGO_Midttrafik.jpg">
            <a:extLst>
              <a:ext uri="{FF2B5EF4-FFF2-40B4-BE49-F238E27FC236}">
                <a16:creationId xmlns:a16="http://schemas.microsoft.com/office/drawing/2014/main" id="{0734EA9D-FA29-4FFF-9296-78869F55E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Agenda overskrift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C63EBAA-1273-4ECC-824A-E80248C70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10332000" cy="4500000"/>
          </a:xfrm>
        </p:spPr>
        <p:txBody>
          <a:bodyPr/>
          <a:lstStyle>
            <a:lvl1pPr>
              <a:spcBef>
                <a:spcPts val="2400"/>
              </a:spcBef>
              <a:buClr>
                <a:schemeClr val="accent2"/>
              </a:buClr>
              <a:defRPr sz="2200"/>
            </a:lvl1pPr>
            <a:lvl2pPr>
              <a:spcBef>
                <a:spcPts val="1200"/>
              </a:spcBef>
              <a:defRPr sz="1800"/>
            </a:lvl2pPr>
            <a:lvl3pPr marL="576000" indent="0">
              <a:spcBef>
                <a:spcPts val="600"/>
              </a:spcBef>
              <a:buNone/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349531F-3EAD-45BB-8F43-5969301394B9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729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, 1 s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7FA096C2-57D6-4566-A7FD-FFA6D63AA0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36000" y="1548000"/>
            <a:ext cx="10332000" cy="450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Titel 7">
            <a:extLst>
              <a:ext uri="{FF2B5EF4-FFF2-40B4-BE49-F238E27FC236}">
                <a16:creationId xmlns:a16="http://schemas.microsoft.com/office/drawing/2014/main" id="{E156DC07-D394-45AF-AF60-28F6E5A2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4206672-F74F-482F-9C42-5C673A4CE237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lede 11" descr="LOGO_Midttrafik.jpg">
            <a:extLst>
              <a:ext uri="{FF2B5EF4-FFF2-40B4-BE49-F238E27FC236}">
                <a16:creationId xmlns:a16="http://schemas.microsoft.com/office/drawing/2014/main" id="{A207DC3F-C445-4FC2-BACB-0F977C91D2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3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, 2 s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Pladsholder til indhold 13">
            <a:extLst>
              <a:ext uri="{FF2B5EF4-FFF2-40B4-BE49-F238E27FC236}">
                <a16:creationId xmlns:a16="http://schemas.microsoft.com/office/drawing/2014/main" id="{DA51029D-3ED9-4CF9-A5FB-BFE6396A7D2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36000" y="1548000"/>
            <a:ext cx="4932000" cy="450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indhold 13">
            <a:extLst>
              <a:ext uri="{FF2B5EF4-FFF2-40B4-BE49-F238E27FC236}">
                <a16:creationId xmlns:a16="http://schemas.microsoft.com/office/drawing/2014/main" id="{508097FF-C0D0-439F-ABC5-1197EFCA12F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21010" y="1548000"/>
            <a:ext cx="4932000" cy="450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CBA6AA6-CEAA-4BAD-AA56-43BD1980C247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Billede 14" descr="LOGO_Midttrafik.jpg">
            <a:extLst>
              <a:ext uri="{FF2B5EF4-FFF2-40B4-BE49-F238E27FC236}">
                <a16:creationId xmlns:a16="http://schemas.microsoft.com/office/drawing/2014/main" id="{FB65AA7B-EDD8-4990-A9B4-F1963014E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2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tekst th., billede t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C63EBAA-1273-4ECC-824A-E80248C70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4932000" cy="4500000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3AFA29F3-C5A9-4782-9901-7FA10908D6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21600" y="1547812"/>
            <a:ext cx="4932000" cy="45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86FC179-0E11-4B8E-9B1B-2A746AEC6F30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Billede 13" descr="LOGO_Midttrafik.jpg">
            <a:extLst>
              <a:ext uri="{FF2B5EF4-FFF2-40B4-BE49-F238E27FC236}">
                <a16:creationId xmlns:a16="http://schemas.microsoft.com/office/drawing/2014/main" id="{AA80837A-2839-47FB-A9EA-5E8217D87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7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billede th., tekst t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C63EBAA-1273-4ECC-824A-E80248C70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21600" y="1548000"/>
            <a:ext cx="4932000" cy="4500000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3AFA29F3-C5A9-4782-9901-7FA10908D6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6000" y="1548000"/>
            <a:ext cx="4932000" cy="45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ACDF165-9559-48B4-A471-8CBDCCA50CE2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Billede 12" descr="LOGO_Midttrafik.jpg">
            <a:extLst>
              <a:ext uri="{FF2B5EF4-FFF2-40B4-BE49-F238E27FC236}">
                <a16:creationId xmlns:a16="http://schemas.microsoft.com/office/drawing/2014/main" id="{FC76D31C-C001-4686-B581-229AC7CF98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0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F4F133-7D0F-4F72-AC2B-53ED1621B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lvl="0" algn="l"/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DE3503-B8F7-49BF-B2B8-B4AA00FB1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000" y="1548000"/>
            <a:ext cx="10332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F242A1-9C06-47D8-B059-E29D53275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2000" y="6408001"/>
            <a:ext cx="648335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accent2"/>
                </a:solidFill>
                <a:latin typeface="+mn-lt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921D6A-0145-4EA8-9041-CB237AC99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000" y="6408001"/>
            <a:ext cx="3960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758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90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7" r:id="rId10"/>
    <p:sldLayoutId id="2147483686" r:id="rId11"/>
    <p:sldLayoutId id="2147483691" r:id="rId12"/>
    <p:sldLayoutId id="2147483692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lang="da-DK" sz="2400" b="1" kern="1200" cap="all" dirty="0" smtClean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457200" rtl="0" eaLnBrk="1" latinLnBrk="0" hangingPunct="1">
        <a:spcBef>
          <a:spcPts val="1200"/>
        </a:spcBef>
        <a:buClr>
          <a:schemeClr val="accent2"/>
        </a:buClr>
        <a:buSzPct val="110000"/>
        <a:buFont typeface="Arial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76000" indent="-28800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792000" indent="-216000" algn="l" defTabSz="457200" rtl="0" eaLnBrk="1" latinLnBrk="0" hangingPunct="1">
        <a:spcBef>
          <a:spcPts val="600"/>
        </a:spcBef>
        <a:buFont typeface="Arial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0000" indent="-21600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296000" indent="-216000" algn="l" defTabSz="457200" rtl="0" eaLnBrk="1" latinLnBrk="0" hangingPunct="1">
        <a:spcBef>
          <a:spcPts val="600"/>
        </a:spcBef>
        <a:buFont typeface="Arial"/>
        <a:buChar char="»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midttrafik.dk/extranet/extranet-for-kommuner-og-region/data-portal/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D40FA12-D393-428C-B090-D7C4B4FF4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Bestillermøde 2023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CE0069E-F12A-4576-875D-767FD4DC4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Revideret budget 2023, forventet regnskab 2023 og budget 2024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7171D49-FEFD-461B-9625-527185DD35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553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93646593-F1E1-D8DE-F7C2-2AB886795E5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D8C91FB-9018-D8C5-4D57-6487493E14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844B3FE-8005-713E-D83A-A9804656AC6D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288000" lvl="1" indent="0">
              <a:buNone/>
            </a:pPr>
            <a:r>
              <a:rPr lang="da-DK" dirty="0"/>
              <a:t>Forventning pr. bestiller: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288000" lvl="1" indent="0">
              <a:buNone/>
            </a:pPr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5CA8740-39F0-12E0-B401-1362EC19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Forventede Besparelser budget 2023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0E00015-9DF5-2764-3FBF-8746A0D4B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496" y="2018925"/>
            <a:ext cx="24574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9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93646593-F1E1-D8DE-F7C2-2AB886795E5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D8C91FB-9018-D8C5-4D57-6487493E14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844B3FE-8005-713E-D83A-A9804656AC6D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da-DK" sz="1800" dirty="0"/>
              <a:t>Udgangspunkt – budget 2023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/>
              <a:t>Fremskrivning af udgifter med KL’s pris og løn-skøn (5,0  %)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/>
              <a:t>Ændring KL’s pris og løn-skøn fra budget 2022 fra 2,1% til 3,4%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/>
              <a:t>Fratrukket reguleringer for 2023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/>
              <a:t>Letbanen og tog er tilpasset køreplantimepris. Fratrukket i bus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/>
              <a:t>Feriepenge ferielov for 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/>
              <a:t>Ny aftale vedr. rabatruter </a:t>
            </a:r>
            <a:r>
              <a:rPr lang="da-DK" sz="1400" dirty="0" err="1"/>
              <a:t>rejsekort</a:t>
            </a:r>
            <a:r>
              <a:rPr lang="da-DK" sz="1400" dirty="0"/>
              <a:t> – Favrskov</a:t>
            </a:r>
          </a:p>
          <a:p>
            <a:r>
              <a:rPr lang="da-DK" sz="1800" dirty="0"/>
              <a:t>Handicapadministration fordeles efter antal ture</a:t>
            </a:r>
          </a:p>
          <a:p>
            <a:r>
              <a:rPr lang="da-DK" sz="1800" dirty="0"/>
              <a:t>Busadministration fordeles hovedsageligt efter køreplantimer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288000" lvl="1" indent="0">
              <a:buNone/>
            </a:pPr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5CA8740-39F0-12E0-B401-1362EC19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Trafikselskabet</a:t>
            </a:r>
            <a:br>
              <a:rPr lang="da-DK" dirty="0"/>
            </a:br>
            <a:r>
              <a:rPr lang="da-DK" dirty="0"/>
              <a:t>Budget 2024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BEB833A-F956-A183-A771-99D2C5E5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348" y="4706174"/>
            <a:ext cx="7523116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4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93646593-F1E1-D8DE-F7C2-2AB886795E5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D8C91FB-9018-D8C5-4D57-6487493E14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844B3FE-8005-713E-D83A-A9804656AC6D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288000" lvl="1" indent="0">
              <a:buNone/>
            </a:pPr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5CA8740-39F0-12E0-B401-1362EC19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Trafikselskabet</a:t>
            </a:r>
            <a:br>
              <a:rPr lang="da-DK" dirty="0"/>
            </a:br>
            <a:r>
              <a:rPr lang="da-DK" dirty="0"/>
              <a:t>Budget 2024</a:t>
            </a:r>
            <a:br>
              <a:rPr lang="da-DK" dirty="0"/>
            </a:b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E36C554-237F-9AC4-2500-16EE29A52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92" y="1810371"/>
            <a:ext cx="8754615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30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93646593-F1E1-D8DE-F7C2-2AB886795E5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D8C91FB-9018-D8C5-4D57-6487493E14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844B3FE-8005-713E-D83A-A9804656AC6D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288000" lvl="1" indent="0">
              <a:buNone/>
            </a:pPr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5CA8740-39F0-12E0-B401-1362EC19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Trafikselskabet</a:t>
            </a:r>
            <a:br>
              <a:rPr lang="da-DK" dirty="0"/>
            </a:br>
            <a:r>
              <a:rPr lang="da-DK" dirty="0"/>
              <a:t>Budget 2024</a:t>
            </a:r>
            <a:br>
              <a:rPr lang="da-DK" dirty="0"/>
            </a:b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4FE8416-D972-552B-F344-6E1B4ED40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338" y="1829679"/>
            <a:ext cx="3127519" cy="404809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32B5D37-D324-80B2-3D03-19712DC49BDF}"/>
              </a:ext>
            </a:extLst>
          </p:cNvPr>
          <p:cNvSpPr txBox="1"/>
          <p:nvPr/>
        </p:nvSpPr>
        <p:spPr>
          <a:xfrm>
            <a:off x="821093" y="1328839"/>
            <a:ext cx="594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Forventede besparelser budget 2024 pr. bestiller:</a:t>
            </a:r>
          </a:p>
        </p:txBody>
      </p:sp>
    </p:spTree>
    <p:extLst>
      <p:ext uri="{BB962C8B-B14F-4D97-AF65-F5344CB8AC3E}">
        <p14:creationId xmlns:p14="http://schemas.microsoft.com/office/powerpoint/2010/main" val="316110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tekst, transport, Landkøretøj&#10;&#10;Automatisk genereret beskrivelse">
            <a:extLst>
              <a:ext uri="{FF2B5EF4-FFF2-40B4-BE49-F238E27FC236}">
                <a16:creationId xmlns:a16="http://schemas.microsoft.com/office/drawing/2014/main" id="{E16F7ABE-2B07-C017-EACC-3A1FDCB66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00" b="23205"/>
          <a:stretch/>
        </p:blipFill>
        <p:spPr>
          <a:xfrm>
            <a:off x="20" y="-1"/>
            <a:ext cx="12191980" cy="450000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AE93CB9-4461-5861-3C86-761C2527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4716001"/>
            <a:ext cx="6912000" cy="1054539"/>
          </a:xfrm>
        </p:spPr>
        <p:txBody>
          <a:bodyPr anchor="t">
            <a:normAutofit/>
          </a:bodyPr>
          <a:lstStyle/>
          <a:p>
            <a:r>
              <a:rPr lang="da-DK" dirty="0"/>
              <a:t>Flextrafik</a:t>
            </a:r>
          </a:p>
        </p:txBody>
      </p:sp>
      <p:sp>
        <p:nvSpPr>
          <p:cNvPr id="1067" name="Text Placeholder 3">
            <a:extLst>
              <a:ext uri="{FF2B5EF4-FFF2-40B4-BE49-F238E27FC236}">
                <a16:creationId xmlns:a16="http://schemas.microsoft.com/office/drawing/2014/main" id="{A6C970EE-11DF-48AF-76AE-1A9A0204C9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01" y="6386359"/>
            <a:ext cx="1776593" cy="249488"/>
          </a:xfrm>
        </p:spPr>
        <p:txBody>
          <a:bodyPr/>
          <a:lstStyle/>
          <a:p>
            <a:r>
              <a:rPr lang="en-US" dirty="0"/>
              <a:t>16-06-2023</a:t>
            </a:r>
          </a:p>
        </p:txBody>
      </p:sp>
    </p:spTree>
    <p:extLst>
      <p:ext uri="{BB962C8B-B14F-4D97-AF65-F5344CB8AC3E}">
        <p14:creationId xmlns:p14="http://schemas.microsoft.com/office/powerpoint/2010/main" val="2677111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9DD9C5E-35D9-4CAD-8B57-911F1C72EE41}" type="datetime1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16-06-2023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D65E39C-3CB9-47B5-BEC8-DD92CA897485}"/>
              </a:ext>
            </a:extLst>
          </p:cNvPr>
          <p:cNvSpPr txBox="1"/>
          <p:nvPr/>
        </p:nvSpPr>
        <p:spPr>
          <a:xfrm>
            <a:off x="1869058" y="560526"/>
            <a:ext cx="21836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b="1" dirty="0"/>
              <a:t>Økonomi - Flextrafik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8E267C0-9025-4232-8BB3-601DF950CF88}"/>
              </a:ext>
            </a:extLst>
          </p:cNvPr>
          <p:cNvSpPr txBox="1"/>
          <p:nvPr/>
        </p:nvSpPr>
        <p:spPr>
          <a:xfrm>
            <a:off x="1869058" y="840373"/>
            <a:ext cx="8220075" cy="331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Øgede forventede omkostninger mellem budget 2023 og forventet regnskab skyldes hovedsageligt </a:t>
            </a:r>
            <a:r>
              <a:rPr lang="da-DK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øget vækst og nyt vognmandsudbud</a:t>
            </a: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som er trådt i kraft 1. marts 2023.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Vognmandspriserne afspejler den udvikling, der var på tidspunktet for tilbudsgivningen (efterår 2022), herunder den store usikkerhed i stigende inflation og ikke mindst stigende brændstofpriser. Tilbudsgiverne har taget højde for denne usikkerhed ved at </a:t>
            </a:r>
            <a:r>
              <a:rPr lang="da-DK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øge den tilbudte timepris markant</a:t>
            </a: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Øget vækst og vognmandsudbuddet slår også igennem på budget 2024, hvor der er en </a:t>
            </a:r>
            <a:r>
              <a:rPr lang="da-DK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markant stigning i omkostningerne</a:t>
            </a: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ift. budget 2023.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Takstændringer på handicapkørsel medfører en </a:t>
            </a:r>
            <a:r>
              <a:rPr lang="da-DK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øget brugerbetaling</a:t>
            </a: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dermed en mindreudgift på samlet 1,7 mio. kr. i 2024.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 bestyrelsesmødet d. 4. november blev </a:t>
            </a:r>
            <a:r>
              <a:rPr lang="da-DK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”Harmonisering af den åbne Flextrafik”</a:t>
            </a: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godkendt og træder i kraft sommeren 2023. Dette har medført en forventning om væsentlig flere ture på især Plustur, da flere kommuner er kommet med på ordningen.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 udbuddet som trådte i kraft 2023 og fremover vil </a:t>
            </a:r>
            <a:r>
              <a:rPr lang="da-DK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vognmandspriserne bliver reguleret 4 gange årligt</a:t>
            </a:r>
            <a:r>
              <a:rPr lang="da-DK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(mod tidligere kun en gang årligt til marts) med udgangspunkt i det gældende omkostningsindeks. Dette betyder, at priserne hele tiden afspejler de reelle priser i samfundet, hvilket kommer både vognmænd og bestillere til gode.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da-DK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8245004-42E2-2FE8-2561-485D5C53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3873367"/>
            <a:ext cx="822007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96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9DD9C5E-35D9-4CAD-8B57-911F1C72EE41}" type="datetime1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16-06-2023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D65E39C-3CB9-47B5-BEC8-DD92CA897485}"/>
              </a:ext>
            </a:extLst>
          </p:cNvPr>
          <p:cNvSpPr txBox="1"/>
          <p:nvPr/>
        </p:nvSpPr>
        <p:spPr>
          <a:xfrm>
            <a:off x="1975738" y="543484"/>
            <a:ext cx="2242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b="1" dirty="0"/>
              <a:t> Økonomi - Flextrafik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CEBB1FC-4A89-4DFF-B08D-85F12E48B91D}"/>
              </a:ext>
            </a:extLst>
          </p:cNvPr>
          <p:cNvSpPr txBox="1"/>
          <p:nvPr/>
        </p:nvSpPr>
        <p:spPr>
          <a:xfrm>
            <a:off x="2032000" y="5273280"/>
            <a:ext cx="3238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b="1" dirty="0"/>
              <a:t>Administrationsbidrag per tur i 2023:</a:t>
            </a:r>
          </a:p>
          <a:p>
            <a:r>
              <a:rPr lang="da-DK" sz="900" dirty="0"/>
              <a:t>Flextur, Flextur UNG, Flexbus og Plustur = 30,89 kr.</a:t>
            </a:r>
          </a:p>
          <a:p>
            <a:r>
              <a:rPr lang="da-DK" sz="900" dirty="0"/>
              <a:t>Kommunal kørsel = 24,43 kr.</a:t>
            </a:r>
          </a:p>
          <a:p>
            <a:r>
              <a:rPr lang="da-DK" sz="900" dirty="0"/>
              <a:t>Special kørsel med børn = 9,16 kr.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A63AA10-192A-46E2-DE3E-420BF1AE6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263" y="938389"/>
            <a:ext cx="7935192" cy="416528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3531AA9-55EB-911B-3124-9E62FEBA7D87}"/>
              </a:ext>
            </a:extLst>
          </p:cNvPr>
          <p:cNvSpPr txBox="1"/>
          <p:nvPr/>
        </p:nvSpPr>
        <p:spPr>
          <a:xfrm>
            <a:off x="5422787" y="5273280"/>
            <a:ext cx="4261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b="1" dirty="0"/>
              <a:t>Administrationsbidrag per tur i 2024: 2023 P/L- reg. 5% jf. KL</a:t>
            </a:r>
          </a:p>
          <a:p>
            <a:r>
              <a:rPr lang="da-DK" sz="900" dirty="0"/>
              <a:t>Flextur, Flextur UNG, Flexbus og Plustur = 32,43 kr.</a:t>
            </a:r>
          </a:p>
          <a:p>
            <a:r>
              <a:rPr lang="da-DK" sz="900" dirty="0"/>
              <a:t>Kommunal kørsel = 25,65 kr.</a:t>
            </a:r>
          </a:p>
          <a:p>
            <a:r>
              <a:rPr lang="da-DK" sz="900" dirty="0"/>
              <a:t>Special kørsel med børn = 9,62 kr.</a:t>
            </a:r>
          </a:p>
        </p:txBody>
      </p:sp>
    </p:spTree>
    <p:extLst>
      <p:ext uri="{BB962C8B-B14F-4D97-AF65-F5344CB8AC3E}">
        <p14:creationId xmlns:p14="http://schemas.microsoft.com/office/powerpoint/2010/main" val="1058331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A65C397-D72A-414C-AD0C-65DC647E2B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76C4716-AC9E-4AD2-BD83-0AFCC8D110CB}" type="datetime1">
              <a:rPr lang="da-DK" smtClean="0"/>
              <a:t>16-06-2023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A3BEA5D-2834-9838-733F-C43734FB59B9}"/>
              </a:ext>
            </a:extLst>
          </p:cNvPr>
          <p:cNvSpPr txBox="1"/>
          <p:nvPr/>
        </p:nvSpPr>
        <p:spPr>
          <a:xfrm>
            <a:off x="1436844" y="489146"/>
            <a:ext cx="43284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b="1" dirty="0"/>
              <a:t>Flextrafik økonomirapportering i Power BI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49EEAB8-1038-D13B-3174-2A45D3EE6244}"/>
              </a:ext>
            </a:extLst>
          </p:cNvPr>
          <p:cNvSpPr txBox="1"/>
          <p:nvPr/>
        </p:nvSpPr>
        <p:spPr>
          <a:xfrm>
            <a:off x="1436844" y="789228"/>
            <a:ext cx="809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hlinkClick r:id="rId2"/>
              </a:rPr>
              <a:t>Data portal – Midttrafik</a:t>
            </a:r>
            <a:r>
              <a:rPr lang="da-DK" sz="1200" dirty="0"/>
              <a:t> : https://www.midttrafik.dk/extranet/extranet-for-kommuner-og-region/data-portal/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50B8BB4-F9BD-5077-1E24-20BC7343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203" y="1348937"/>
            <a:ext cx="8174182" cy="460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59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sky, udendørs, transport, køretøj&#10;&#10;Automatisk genereret beskrivelse">
            <a:extLst>
              <a:ext uri="{FF2B5EF4-FFF2-40B4-BE49-F238E27FC236}">
                <a16:creationId xmlns:a16="http://schemas.microsoft.com/office/drawing/2014/main" id="{AD91C959-CAE3-D63F-273A-E908C056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46" b="8108"/>
          <a:stretch/>
        </p:blipFill>
        <p:spPr>
          <a:xfrm>
            <a:off x="20" y="-1"/>
            <a:ext cx="12191980" cy="450000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AE93CB9-4461-5861-3C86-761C2527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4716001"/>
            <a:ext cx="6912000" cy="1054539"/>
          </a:xfrm>
        </p:spPr>
        <p:txBody>
          <a:bodyPr anchor="t">
            <a:normAutofit/>
          </a:bodyPr>
          <a:lstStyle/>
          <a:p>
            <a:r>
              <a:rPr lang="da-DK" dirty="0"/>
              <a:t>Busudgifter</a:t>
            </a:r>
          </a:p>
        </p:txBody>
      </p:sp>
      <p:sp>
        <p:nvSpPr>
          <p:cNvPr id="1067" name="Text Placeholder 3">
            <a:extLst>
              <a:ext uri="{FF2B5EF4-FFF2-40B4-BE49-F238E27FC236}">
                <a16:creationId xmlns:a16="http://schemas.microsoft.com/office/drawing/2014/main" id="{23D22C7E-CACC-16D6-9932-77F3B33BBA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01" y="6386359"/>
            <a:ext cx="1776593" cy="249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80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E2F62816-E348-591B-BA72-23A0E8BB0ED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C88A98C-A80F-367A-CEE3-F6B33C54862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D1AD11-2830-6582-E622-9E7370DADBC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i="1" dirty="0"/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i="1" dirty="0"/>
          </a:p>
          <a:p>
            <a:pPr marL="0" indent="0">
              <a:buNone/>
            </a:pPr>
            <a:r>
              <a:rPr lang="da-DK" i="1" dirty="0"/>
              <a:t>Sammenlignet med oprindeligt budget 2023</a:t>
            </a:r>
            <a:endParaRPr lang="da-DK" sz="18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Mindreudgift</a:t>
            </a:r>
            <a:r>
              <a:rPr lang="da-DK" sz="1800" dirty="0"/>
              <a:t> på 63,9 mio. kr. (50,3 mio. kr. modregnet nettosparekrav)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800" b="1" dirty="0"/>
              <a:t>Negativ indeksregulering </a:t>
            </a:r>
            <a:r>
              <a:rPr lang="da-DK" sz="1800" dirty="0"/>
              <a:t>på 24,4 mio. kr.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Halvårseffekt af besparelser</a:t>
            </a:r>
            <a:endParaRPr lang="da-DK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Samlet reduktion på 64.000 køreplantimer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800" dirty="0"/>
              <a:t>Kompensation til vo</a:t>
            </a:r>
            <a:r>
              <a:rPr lang="da-DK" dirty="0"/>
              <a:t>gnmænd på 5,7 mio. kr.</a:t>
            </a:r>
            <a:endParaRPr lang="da-DK" sz="18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649A4C8-DEE3-C95A-2DBA-0EE5FF2D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Busudgifter</a:t>
            </a:r>
            <a:br>
              <a:rPr lang="da-DK" dirty="0"/>
            </a:br>
            <a:r>
              <a:rPr lang="da-DK" dirty="0"/>
              <a:t>Revideret budget 2023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5F8E4689-2B8E-088D-96D5-84F0973F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1796155"/>
            <a:ext cx="610552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7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A03E9AAC-3A9A-4C57-A3C7-46520D88C2B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32000" y="6408001"/>
            <a:ext cx="6483355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E7A4D90A-CA4C-4CDD-8CCC-24B2872A57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936000" y="6408001"/>
            <a:ext cx="409983" cy="365125"/>
          </a:xfrm>
        </p:spPr>
        <p:txBody>
          <a:bodyPr/>
          <a:lstStyle/>
          <a:p>
            <a:fld id="{767C0059-3309-463A-B290-E3AF3EE55A23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2147A8E-354C-4236-AD86-81DAC40C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687D05AD-6DA7-4600-9969-75419BB788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a-DK" dirty="0"/>
              <a:t>Velkommen</a:t>
            </a:r>
          </a:p>
          <a:p>
            <a:r>
              <a:rPr lang="da-DK" dirty="0"/>
              <a:t>Revideret budget 2023</a:t>
            </a:r>
          </a:p>
          <a:p>
            <a:r>
              <a:rPr lang="da-DK" dirty="0"/>
              <a:t>Trafikselskabet</a:t>
            </a:r>
          </a:p>
          <a:p>
            <a:r>
              <a:rPr lang="da-DK" dirty="0"/>
              <a:t>Flextrafik</a:t>
            </a:r>
          </a:p>
          <a:p>
            <a:r>
              <a:rPr lang="da-DK" dirty="0"/>
              <a:t>Busudgifter</a:t>
            </a:r>
          </a:p>
          <a:p>
            <a:r>
              <a:rPr lang="da-DK" dirty="0"/>
              <a:t>Indtægter</a:t>
            </a:r>
          </a:p>
          <a:p>
            <a:r>
              <a:rPr lang="da-DK" dirty="0"/>
              <a:t>Spørgsmål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9041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E2F62816-E348-591B-BA72-23A0E8BB0ED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C88A98C-A80F-367A-CEE3-F6B33C54862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D1AD11-2830-6582-E622-9E7370DADBC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i="1" dirty="0"/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i="1" dirty="0"/>
          </a:p>
          <a:p>
            <a:pPr marL="0" indent="0">
              <a:buNone/>
            </a:pPr>
            <a:r>
              <a:rPr lang="da-DK" i="1" dirty="0"/>
              <a:t>Sammenlignet med revideret budget 2023</a:t>
            </a:r>
            <a:endParaRPr lang="da-DK" sz="18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Mindreudgift</a:t>
            </a:r>
            <a:r>
              <a:rPr lang="da-DK" sz="1800" dirty="0"/>
              <a:t> på 1,6 mio. kr.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De største bevægelser er indregnet i revideret budget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649A4C8-DEE3-C95A-2DBA-0EE5FF2D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Busudgifter</a:t>
            </a:r>
            <a:br>
              <a:rPr lang="da-DK" dirty="0"/>
            </a:br>
            <a:r>
              <a:rPr lang="da-DK" dirty="0"/>
              <a:t>Forventet regnskab 2023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5F8E4689-2B8E-088D-96D5-84F0973F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1779826"/>
            <a:ext cx="610552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6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E2F62816-E348-591B-BA72-23A0E8BB0ED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C88A98C-A80F-367A-CEE3-F6B33C54862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D1AD11-2830-6582-E622-9E7370DAD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36000" y="1548000"/>
            <a:ext cx="4855200" cy="4500000"/>
          </a:xfrm>
        </p:spPr>
        <p:txBody>
          <a:bodyPr/>
          <a:lstStyle/>
          <a:p>
            <a:r>
              <a:rPr lang="da-DK" dirty="0"/>
              <a:t>Indeks i revideret budget og forventet regnskab er det samme</a:t>
            </a:r>
          </a:p>
          <a:p>
            <a:r>
              <a:rPr lang="da-DK" dirty="0"/>
              <a:t>Maj-skøn (2023) fra </a:t>
            </a:r>
            <a:r>
              <a:rPr lang="da-DK" dirty="0" err="1"/>
              <a:t>TiD</a:t>
            </a:r>
            <a:r>
              <a:rPr lang="da-DK" dirty="0"/>
              <a:t> tilrettet med Nationalbankens prognose for lønudvikling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649A4C8-DEE3-C95A-2DBA-0EE5FF2D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Busudgifter</a:t>
            </a:r>
            <a:br>
              <a:rPr lang="da-DK" dirty="0"/>
            </a:br>
            <a:r>
              <a:rPr lang="da-DK" dirty="0"/>
              <a:t>Indeks 2023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7E0F7675-7A27-FB71-7808-69CC28A0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666" y="1548000"/>
            <a:ext cx="4682134" cy="3907875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248A6C49-E4A5-20BC-FD2D-51C419963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57" y="3429000"/>
            <a:ext cx="4682134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E2F62816-E348-591B-BA72-23A0E8BB0ED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C88A98C-A80F-367A-CEE3-F6B33C54862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22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D1AD11-2830-6582-E622-9E7370DADBC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i="1" dirty="0"/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r>
              <a:rPr lang="da-DK" i="1" dirty="0"/>
              <a:t>Sammenlignet med revideret budget 2023</a:t>
            </a:r>
            <a:endParaRPr lang="da-DK" sz="18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/>
              <a:t>Merudgift</a:t>
            </a:r>
            <a:r>
              <a:rPr lang="da-DK" sz="1800" dirty="0"/>
              <a:t> på 41,7 mio. kr.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Rabat </a:t>
            </a:r>
            <a:r>
              <a:rPr lang="da-DK" dirty="0" err="1"/>
              <a:t>AarBus</a:t>
            </a:r>
            <a:r>
              <a:rPr lang="da-DK" dirty="0"/>
              <a:t>: +30 mio. kr.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Effekt af timer: -52,4 mio. kr.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Indekseffekt: +62,8 mio. kr.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Øvrige bevægelser: +1,3 mio. kr.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Helårseffekt af besparelser, MT65 (Viborg), nedlæggelse af bybus i Holstebro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MT65 og nedlæggelse af bybus i Holstebro er indregnet med helårseffekt fra 2025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649A4C8-DEE3-C95A-2DBA-0EE5FF2D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Busudgifter</a:t>
            </a:r>
            <a:br>
              <a:rPr lang="da-DK" dirty="0"/>
            </a:br>
            <a:r>
              <a:rPr lang="da-DK" dirty="0"/>
              <a:t>Budget 2024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EE70EEF6-6B0D-6D12-B45A-BDA5962C3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789351"/>
            <a:ext cx="815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A88204E6-4CEB-46A1-4806-922E04BEF0E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32000" y="6408001"/>
            <a:ext cx="6483355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C88A98C-A80F-367A-CEE3-F6B33C54862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936000" y="6408001"/>
            <a:ext cx="396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67C0059-3309-463A-B290-E3AF3EE55A23}" type="slidenum">
              <a:rPr lang="da-DK" smtClean="0"/>
              <a:pPr>
                <a:spcAft>
                  <a:spcPts val="600"/>
                </a:spcAft>
              </a:pPr>
              <a:t>23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649A4C8-DEE3-C95A-2DBA-0EE5FF2D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 anchor="t">
            <a:normAutofit/>
          </a:bodyPr>
          <a:lstStyle/>
          <a:p>
            <a:r>
              <a:rPr lang="da-DK" dirty="0"/>
              <a:t>Busudgifter</a:t>
            </a:r>
            <a:br>
              <a:rPr lang="da-DK" dirty="0"/>
            </a:br>
            <a:r>
              <a:rPr lang="da-DK" dirty="0"/>
              <a:t>Køreplantimer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D1AD11-2830-6582-E622-9E7370DADBC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21010" y="1548000"/>
            <a:ext cx="4932000" cy="45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i="1"/>
          </a:p>
          <a:p>
            <a:pPr marL="0" indent="0">
              <a:buNone/>
            </a:pPr>
            <a:endParaRPr lang="da-DK" i="1" dirty="0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B2D358C9-4FCE-ECCC-CB4E-A1500F713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913" y="1242663"/>
            <a:ext cx="5316173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12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E2F62816-E348-591B-BA72-23A0E8BB0ED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C88A98C-A80F-367A-CEE3-F6B33C54862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24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D1AD11-2830-6582-E622-9E7370DAD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35999" y="1548000"/>
            <a:ext cx="9932025" cy="4500000"/>
          </a:xfrm>
        </p:spPr>
        <p:txBody>
          <a:bodyPr/>
          <a:lstStyle/>
          <a:p>
            <a:r>
              <a:rPr lang="da-DK" dirty="0"/>
              <a:t>Maj-skøn (2023) fra </a:t>
            </a:r>
            <a:r>
              <a:rPr lang="da-DK" dirty="0" err="1"/>
              <a:t>TiD</a:t>
            </a:r>
            <a:r>
              <a:rPr lang="da-DK" dirty="0"/>
              <a:t> tilrettet med Nationalbankens prognose for lønudvikling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649A4C8-DEE3-C95A-2DBA-0EE5FF2D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Busudgifter</a:t>
            </a:r>
            <a:br>
              <a:rPr lang="da-DK" dirty="0"/>
            </a:br>
            <a:r>
              <a:rPr lang="da-DK" dirty="0"/>
              <a:t>Indeks 2024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6B36A27-C191-3DA7-743A-05C0AC4C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82" y="2671657"/>
            <a:ext cx="5220429" cy="151468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77201D94-A879-43BE-93B6-E17D275D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809" y="2043856"/>
            <a:ext cx="5560609" cy="326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88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EE9A5C2-D375-6E76-844D-1D22B26BFD8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B6A4B8C-7682-30E7-9885-1118A1B1B52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25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8CD0D55-FD87-8664-65E3-2C6FA13E7201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da-DK" dirty="0"/>
              <a:t>Busselskaber har svært ved at anskaffe det fornødne materiel (</a:t>
            </a:r>
            <a:r>
              <a:rPr lang="da-DK" dirty="0" err="1"/>
              <a:t>el-busser</a:t>
            </a:r>
            <a:r>
              <a:rPr lang="da-DK" dirty="0"/>
              <a:t>) til kontraktstart</a:t>
            </a:r>
          </a:p>
          <a:p>
            <a:r>
              <a:rPr lang="da-DK" dirty="0"/>
              <a:t>Forventede forsinkelser på op til et år</a:t>
            </a:r>
          </a:p>
          <a:p>
            <a:r>
              <a:rPr lang="da-DK" dirty="0"/>
              <a:t>Fradrag i kontraktbetaling indregnes til 2. behandling af budget </a:t>
            </a:r>
          </a:p>
          <a:p>
            <a:r>
              <a:rPr lang="da-DK" dirty="0"/>
              <a:t>Berørte bestillere:</a:t>
            </a:r>
          </a:p>
          <a:p>
            <a:pPr lvl="1"/>
            <a:r>
              <a:rPr lang="da-DK" dirty="0"/>
              <a:t>Horsens Kommune</a:t>
            </a:r>
          </a:p>
          <a:p>
            <a:pPr lvl="1"/>
            <a:r>
              <a:rPr lang="da-DK" dirty="0"/>
              <a:t>Struer Kommune</a:t>
            </a:r>
          </a:p>
          <a:p>
            <a:pPr lvl="1"/>
            <a:r>
              <a:rPr lang="da-DK" dirty="0"/>
              <a:t>Region Midtjylland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D8647C2-B031-43B4-5FF3-0A7565E7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Forsinkelse i levering af busser</a:t>
            </a:r>
          </a:p>
        </p:txBody>
      </p:sp>
    </p:spTree>
    <p:extLst>
      <p:ext uri="{BB962C8B-B14F-4D97-AF65-F5344CB8AC3E}">
        <p14:creationId xmlns:p14="http://schemas.microsoft.com/office/powerpoint/2010/main" val="44222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tøj, bus, passager&#10;&#10;Automatisk genereret beskrivelse">
            <a:extLst>
              <a:ext uri="{FF2B5EF4-FFF2-40B4-BE49-F238E27FC236}">
                <a16:creationId xmlns:a16="http://schemas.microsoft.com/office/drawing/2014/main" id="{534C2891-DF7C-E9B5-B44D-12370708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6" b="34149"/>
          <a:stretch/>
        </p:blipFill>
        <p:spPr>
          <a:xfrm>
            <a:off x="20" y="-1"/>
            <a:ext cx="12191980" cy="450000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AE93CB9-4461-5861-3C86-761C2527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4716001"/>
            <a:ext cx="6912000" cy="1054539"/>
          </a:xfrm>
        </p:spPr>
        <p:txBody>
          <a:bodyPr anchor="t">
            <a:normAutofit/>
          </a:bodyPr>
          <a:lstStyle/>
          <a:p>
            <a:r>
              <a:rPr lang="da-DK" dirty="0" err="1"/>
              <a:t>BusIndtægter</a:t>
            </a:r>
            <a:endParaRPr lang="da-DK" dirty="0"/>
          </a:p>
        </p:txBody>
      </p:sp>
      <p:sp>
        <p:nvSpPr>
          <p:cNvPr id="1067" name="Text Placeholder 3">
            <a:extLst>
              <a:ext uri="{FF2B5EF4-FFF2-40B4-BE49-F238E27FC236}">
                <a16:creationId xmlns:a16="http://schemas.microsoft.com/office/drawing/2014/main" id="{D8A45D41-B400-1E0B-0704-5BCAB3BCD9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01" y="6386359"/>
            <a:ext cx="1776593" cy="249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58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CEEAC178-3D32-84D8-30FA-BA8E3DCB89D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8BA18A8-75C3-4056-8D1F-3B736B3370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FB2965-F8B5-3668-E25E-D8F558FD817F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da-DK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Resultatet for årets første fire måneder, er at de samlede indtægterne er 4 % under budget. Det forventes at de overholder det reviderede budget for 2023. </a:t>
            </a:r>
            <a:endParaRPr lang="da-DK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da-DK" dirty="0">
                <a:solidFill>
                  <a:srgbClr val="000000"/>
                </a:solidFill>
                <a:latin typeface="Verdana" panose="020B0604030504040204" pitchFamily="34" charset="0"/>
              </a:rPr>
              <a:t>Indtægtsnedgang for 9,6 mio. kr. som følge af besparelser hos følgende bestillere: Herning, Silkeborg, Viborg, Aarhus og Region Midtjylland</a:t>
            </a:r>
          </a:p>
          <a:p>
            <a:pPr marL="0" indent="0">
              <a:buNone/>
            </a:pPr>
            <a:endParaRPr lang="da-DK" sz="1800" b="1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21B824-60C3-4816-2CA7-446CD9DE4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BusIndtægter</a:t>
            </a:r>
            <a:br>
              <a:rPr lang="da-DK" dirty="0"/>
            </a:br>
            <a:r>
              <a:rPr lang="da-DK" b="1" dirty="0"/>
              <a:t>Forventet regnskab 2023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F0EC37E-FD07-E022-924D-EB509F856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35520" y="2863333"/>
            <a:ext cx="7120959" cy="375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8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CEEAC178-3D32-84D8-30FA-BA8E3DCB89D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8BA18A8-75C3-4056-8D1F-3B736B3370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28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FB2965-F8B5-3668-E25E-D8F558FD817F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da-DK" dirty="0"/>
              <a:t>Budgettet indeholder indtægtsnedgang på 2,5 % (16,5 mio. kr.) på grund af langtidseffekter af covid-19</a:t>
            </a:r>
          </a:p>
          <a:p>
            <a:r>
              <a:rPr lang="da-DK" dirty="0"/>
              <a:t>Der er indregnet en takststigning på 10,3 % (effektivt 8,2 %)</a:t>
            </a:r>
          </a:p>
          <a:p>
            <a:r>
              <a:rPr lang="da-DK" dirty="0"/>
              <a:t>Indregnet indtægtsnedgang for 20,7 mio. kr. pga. besparelser</a:t>
            </a:r>
          </a:p>
          <a:p>
            <a:r>
              <a:rPr lang="da-DK" dirty="0"/>
              <a:t>For første gang er indtægterne 100% fordelt efter indtægtsdata</a:t>
            </a:r>
          </a:p>
          <a:p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21B824-60C3-4816-2CA7-446CD9DE4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BusIndtægter</a:t>
            </a:r>
            <a:br>
              <a:rPr lang="da-DK" dirty="0"/>
            </a:br>
            <a:r>
              <a:rPr lang="da-DK" b="1" dirty="0"/>
              <a:t>Budget </a:t>
            </a:r>
            <a:r>
              <a:rPr lang="da-DK" dirty="0"/>
              <a:t>2024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E37E95E-7856-ADAA-5859-E2863D50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4946" y="3566427"/>
            <a:ext cx="7933610" cy="286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5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3720543-0129-9F32-624B-04E918849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1C3A5D2-8A07-CA0D-812C-146BB3689C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29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CB779CD-DF0C-3F3A-1179-5DAFD24A5116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5888FAE-EBAB-2BB6-BA2D-C895051A3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Busindtægter</a:t>
            </a:r>
            <a:br>
              <a:rPr lang="da-DK" dirty="0"/>
            </a:br>
            <a:r>
              <a:rPr lang="da-DK" dirty="0"/>
              <a:t>Budget 2024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46DADDD-F377-DDB3-694B-E564BD6C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884539"/>
            <a:ext cx="10953750" cy="382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0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udendørs, træ, Landkøretøj, menneske&#10;&#10;Automatisk genereret beskrivelse">
            <a:extLst>
              <a:ext uri="{FF2B5EF4-FFF2-40B4-BE49-F238E27FC236}">
                <a16:creationId xmlns:a16="http://schemas.microsoft.com/office/drawing/2014/main" id="{35B37B2B-A09E-0AC9-96C7-F633597CB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76" b="22729"/>
          <a:stretch/>
        </p:blipFill>
        <p:spPr>
          <a:xfrm>
            <a:off x="20" y="-1"/>
            <a:ext cx="12191980" cy="450000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AE93CB9-4461-5861-3C86-761C2527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4716001"/>
            <a:ext cx="6912000" cy="1054539"/>
          </a:xfrm>
        </p:spPr>
        <p:txBody>
          <a:bodyPr anchor="t">
            <a:normAutofit/>
          </a:bodyPr>
          <a:lstStyle/>
          <a:p>
            <a:r>
              <a:rPr lang="da-DK" dirty="0"/>
              <a:t>Velkommen</a:t>
            </a:r>
          </a:p>
        </p:txBody>
      </p:sp>
      <p:sp>
        <p:nvSpPr>
          <p:cNvPr id="1046" name="Text Placeholder 3">
            <a:extLst>
              <a:ext uri="{FF2B5EF4-FFF2-40B4-BE49-F238E27FC236}">
                <a16:creationId xmlns:a16="http://schemas.microsoft.com/office/drawing/2014/main" id="{D5EA0158-18EF-3F2E-9F1D-D842E7BE97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01" y="6386359"/>
            <a:ext cx="1776593" cy="249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15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9BFA4E4-4FDC-658F-1972-2062B9038C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32000" y="6408001"/>
            <a:ext cx="6483355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7B3788D-304F-98D3-23F3-9297F68857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936000" y="6408001"/>
            <a:ext cx="396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67C0059-3309-463A-B290-E3AF3EE55A23}" type="slidenum">
              <a:rPr lang="da-DK" smtClean="0"/>
              <a:pPr>
                <a:spcAft>
                  <a:spcPts val="600"/>
                </a:spcAft>
              </a:pPr>
              <a:t>30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7017984-E355-977B-4C5B-C665737F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 anchor="t">
            <a:normAutofit/>
          </a:bodyPr>
          <a:lstStyle/>
          <a:p>
            <a:r>
              <a:rPr lang="da-DK" dirty="0" err="1"/>
              <a:t>BusIndtægter</a:t>
            </a:r>
            <a:br>
              <a:rPr lang="da-DK" dirty="0"/>
            </a:br>
            <a:r>
              <a:rPr lang="da-DK" b="1" dirty="0"/>
              <a:t>Budget </a:t>
            </a:r>
            <a:r>
              <a:rPr lang="da-DK" dirty="0"/>
              <a:t>2024 – Takststigning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FF36F04-0609-79D8-2FC4-0322C314CB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5255250" cy="4500000"/>
          </a:xfrm>
        </p:spPr>
        <p:txBody>
          <a:bodyPr>
            <a:normAutofit/>
          </a:bodyPr>
          <a:lstStyle/>
          <a:p>
            <a:r>
              <a:rPr lang="da-DK" dirty="0"/>
              <a:t>Historisk højt takststigningsloft på 10,3 %</a:t>
            </a:r>
          </a:p>
          <a:p>
            <a:r>
              <a:rPr lang="da-DK" dirty="0"/>
              <a:t>Stigninger på næsten alle produkter</a:t>
            </a:r>
          </a:p>
          <a:p>
            <a:pPr lvl="1"/>
            <a:r>
              <a:rPr lang="da-DK" dirty="0"/>
              <a:t>Enkeltbilletter stiger med 2 kr.</a:t>
            </a:r>
          </a:p>
          <a:p>
            <a:pPr lvl="1"/>
            <a:r>
              <a:rPr lang="da-DK" dirty="0"/>
              <a:t>Pendlerkort stiger med 6,5 %</a:t>
            </a:r>
          </a:p>
          <a:p>
            <a:pPr lvl="1"/>
            <a:r>
              <a:rPr lang="da-DK" dirty="0"/>
              <a:t>Rejsekort stiger samlet med 14,4 %, målsætning om indeks 95</a:t>
            </a:r>
          </a:p>
          <a:p>
            <a:pPr lvl="2"/>
            <a:r>
              <a:rPr lang="da-DK" dirty="0"/>
              <a:t>Dog stadig mulighed for mængde- og </a:t>
            </a:r>
            <a:r>
              <a:rPr lang="da-DK" dirty="0" err="1"/>
              <a:t>off</a:t>
            </a:r>
            <a:r>
              <a:rPr lang="da-DK" dirty="0"/>
              <a:t>-peak rabat</a:t>
            </a:r>
          </a:p>
          <a:p>
            <a:pPr lvl="1"/>
            <a:r>
              <a:rPr lang="da-DK" dirty="0"/>
              <a:t>Særprodukter</a:t>
            </a:r>
          </a:p>
          <a:p>
            <a:pPr lvl="2"/>
            <a:r>
              <a:rPr lang="da-DK" dirty="0"/>
              <a:t>Prisen på det særlige pensionistkort fastholdes</a:t>
            </a:r>
          </a:p>
          <a:p>
            <a:pPr lvl="2"/>
            <a:r>
              <a:rPr lang="da-DK" dirty="0"/>
              <a:t>Ingen stigninger på dagsbilletter og forskellige turisttilbud</a:t>
            </a:r>
          </a:p>
          <a:p>
            <a:pPr lvl="2"/>
            <a:endParaRPr lang="da-DK" dirty="0"/>
          </a:p>
          <a:p>
            <a:endParaRPr lang="da-DK" dirty="0"/>
          </a:p>
        </p:txBody>
      </p:sp>
      <p:pic>
        <p:nvPicPr>
          <p:cNvPr id="9" name="Billede 8" descr="Et billede, der indeholder tekst, Kurve, diagram, skærmbillede&#10;&#10;Automatisk genereret beskrivelse">
            <a:extLst>
              <a:ext uri="{FF2B5EF4-FFF2-40B4-BE49-F238E27FC236}">
                <a16:creationId xmlns:a16="http://schemas.microsoft.com/office/drawing/2014/main" id="{213DE566-091B-20F9-66FB-40D011025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600" y="1917487"/>
            <a:ext cx="4932000" cy="3760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578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CEEAC178-3D32-84D8-30FA-BA8E3DCB89D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8BA18A8-75C3-4056-8D1F-3B736B3370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31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FB2965-F8B5-3668-E25E-D8F558FD817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36000" y="1548000"/>
            <a:ext cx="10608300" cy="4500000"/>
          </a:xfrm>
        </p:spPr>
        <p:txBody>
          <a:bodyPr/>
          <a:lstStyle/>
          <a:p>
            <a:r>
              <a:rPr lang="da-DK" sz="1800" dirty="0"/>
              <a:t>2025-27: </a:t>
            </a:r>
          </a:p>
          <a:p>
            <a:pPr lvl="1"/>
            <a:r>
              <a:rPr lang="da-DK" dirty="0"/>
              <a:t>0 % indtægtsnedgang pga. covid-19</a:t>
            </a:r>
          </a:p>
          <a:p>
            <a:pPr lvl="1"/>
            <a:r>
              <a:rPr lang="da-DK" dirty="0"/>
              <a:t>100 % datadrevet indtægtsdeling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21B824-60C3-4816-2CA7-446CD9DE4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BUSIndtægter</a:t>
            </a:r>
            <a:br>
              <a:rPr lang="da-DK" dirty="0"/>
            </a:br>
            <a:r>
              <a:rPr lang="da-DK" b="1" dirty="0"/>
              <a:t>Overslagsår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75878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D-sort spørgsmålstegn med ét gult spørgsmålstegn">
            <a:extLst>
              <a:ext uri="{FF2B5EF4-FFF2-40B4-BE49-F238E27FC236}">
                <a16:creationId xmlns:a16="http://schemas.microsoft.com/office/drawing/2014/main" id="{652145BB-2762-E808-84AD-C34736323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"/>
          <a:stretch/>
        </p:blipFill>
        <p:spPr>
          <a:xfrm>
            <a:off x="20" y="-1"/>
            <a:ext cx="12191980" cy="4500000"/>
          </a:xfrm>
          <a:prstGeom prst="rect">
            <a:avLst/>
          </a:prstGeom>
          <a:noFill/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7FBB83A-0B6B-41C6-A694-02EE888C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4716001"/>
            <a:ext cx="6912000" cy="1054539"/>
          </a:xfrm>
        </p:spPr>
        <p:txBody>
          <a:bodyPr anchor="t">
            <a:normAutofit/>
          </a:bodyPr>
          <a:lstStyle/>
          <a:p>
            <a:r>
              <a:rPr lang="da-DK" dirty="0"/>
              <a:t>Spørgsmål?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31D42D4-8FE2-C285-4205-F079D03AAD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01" y="6386359"/>
            <a:ext cx="1776593" cy="249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2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58084AB7-4ED8-AD88-5745-EC75766A92F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78B5A5F-40F5-28F0-4000-0B296C1AF79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E0EDCE9-AC46-9569-C6BD-5817E5790018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da-DK" dirty="0"/>
              <a:t>Endelig afregning 2022 kommer med aconto for august</a:t>
            </a:r>
          </a:p>
          <a:p>
            <a:r>
              <a:rPr lang="da-DK" dirty="0"/>
              <a:t>Bestillermateriale er blevet kortere</a:t>
            </a:r>
          </a:p>
          <a:p>
            <a:r>
              <a:rPr lang="da-DK" dirty="0"/>
              <a:t>Forhøjet kassekredit 6/2023 til 12/2025</a:t>
            </a:r>
          </a:p>
          <a:p>
            <a:r>
              <a:rPr lang="da-DK" dirty="0"/>
              <a:t>Besparelser 2023 og 2024</a:t>
            </a:r>
          </a:p>
          <a:p>
            <a:r>
              <a:rPr lang="da-DK" sz="1800" dirty="0"/>
              <a:t>Sikkerpost skal sendes til funktionspostkasse, oekonomi@Midttrafik.dk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5E6A6E2-B199-3C20-7F0C-285AD24F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Velkommen</a:t>
            </a:r>
          </a:p>
        </p:txBody>
      </p:sp>
    </p:spTree>
    <p:extLst>
      <p:ext uri="{BB962C8B-B14F-4D97-AF65-F5344CB8AC3E}">
        <p14:creationId xmlns:p14="http://schemas.microsoft.com/office/powerpoint/2010/main" val="14471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1047" descr="Hvid lommeregner">
            <a:extLst>
              <a:ext uri="{FF2B5EF4-FFF2-40B4-BE49-F238E27FC236}">
                <a16:creationId xmlns:a16="http://schemas.microsoft.com/office/drawing/2014/main" id="{254637B7-5702-6715-19B9-5D8E4B921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58" b="30847"/>
          <a:stretch/>
        </p:blipFill>
        <p:spPr>
          <a:xfrm>
            <a:off x="20" y="-1"/>
            <a:ext cx="12191980" cy="450000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AE93CB9-4461-5861-3C86-761C2527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4716001"/>
            <a:ext cx="6912000" cy="1054539"/>
          </a:xfrm>
        </p:spPr>
        <p:txBody>
          <a:bodyPr anchor="t">
            <a:normAutofit/>
          </a:bodyPr>
          <a:lstStyle/>
          <a:p>
            <a:r>
              <a:rPr lang="da-DK" dirty="0"/>
              <a:t>Revideret budget 2023</a:t>
            </a:r>
          </a:p>
        </p:txBody>
      </p:sp>
      <p:sp>
        <p:nvSpPr>
          <p:cNvPr id="1052" name="Text Placeholder 3">
            <a:extLst>
              <a:ext uri="{FF2B5EF4-FFF2-40B4-BE49-F238E27FC236}">
                <a16:creationId xmlns:a16="http://schemas.microsoft.com/office/drawing/2014/main" id="{3BC297FF-A359-AA7B-F2B7-36669FF658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01" y="6386359"/>
            <a:ext cx="1776593" cy="249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6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DE5FCE00-BEC4-2184-A2C4-055351C15F7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37488CA0-FF29-039E-132E-AFD7DB8CB3E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73ABD41-11FF-ED63-3452-03763CCB3176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br>
              <a:rPr lang="da-DK" dirty="0"/>
            </a:br>
            <a:endParaRPr lang="da-DK" dirty="0"/>
          </a:p>
          <a:p>
            <a:r>
              <a:rPr lang="da-DK" dirty="0"/>
              <a:t>Acontobetaling tilrettes</a:t>
            </a:r>
          </a:p>
          <a:p>
            <a:r>
              <a:rPr lang="da-DK" dirty="0"/>
              <a:t>Besparelser på Trafikselskabet kommer som særskilt tillægsbevilling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3999397-AF74-0BD8-AB6D-481FE153E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Revideret budget 2023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A08A0AE-F087-1836-4004-4BBC2D6CD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32" y="985838"/>
            <a:ext cx="9716336" cy="44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6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transport, køretøj, bus&#10;&#10;Automatisk genereret beskrivelse">
            <a:extLst>
              <a:ext uri="{FF2B5EF4-FFF2-40B4-BE49-F238E27FC236}">
                <a16:creationId xmlns:a16="http://schemas.microsoft.com/office/drawing/2014/main" id="{FD2839AC-77AD-FDAD-1000-1A57D4D66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74" b="18031"/>
          <a:stretch/>
        </p:blipFill>
        <p:spPr>
          <a:xfrm>
            <a:off x="20" y="-1"/>
            <a:ext cx="12191980" cy="450000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AE93CB9-4461-5861-3C86-761C2527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4716001"/>
            <a:ext cx="6912000" cy="1054539"/>
          </a:xfrm>
        </p:spPr>
        <p:txBody>
          <a:bodyPr anchor="t">
            <a:normAutofit/>
          </a:bodyPr>
          <a:lstStyle/>
          <a:p>
            <a:r>
              <a:rPr lang="da-DK" dirty="0"/>
              <a:t>Trafikselskabet</a:t>
            </a:r>
          </a:p>
        </p:txBody>
      </p:sp>
      <p:sp>
        <p:nvSpPr>
          <p:cNvPr id="1062" name="Text Placeholder 3">
            <a:extLst>
              <a:ext uri="{FF2B5EF4-FFF2-40B4-BE49-F238E27FC236}">
                <a16:creationId xmlns:a16="http://schemas.microsoft.com/office/drawing/2014/main" id="{C40D64D1-12A7-AC30-B7A9-E2A5CC773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01" y="6386359"/>
            <a:ext cx="1776593" cy="249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9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93646593-F1E1-D8DE-F7C2-2AB886795E5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D8C91FB-9018-D8C5-4D57-6487493E14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844B3FE-8005-713E-D83A-A9804656AC6D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da-DK" sz="1800" dirty="0"/>
              <a:t>Budget 2022 på 125,3 mio. kr. for </a:t>
            </a:r>
            <a:r>
              <a:rPr lang="da-DK" sz="1800" dirty="0" err="1"/>
              <a:t>busadm</a:t>
            </a:r>
            <a:r>
              <a:rPr lang="da-DK" sz="1800" dirty="0"/>
              <a:t>., </a:t>
            </a:r>
            <a:r>
              <a:rPr lang="da-DK" dirty="0" err="1"/>
              <a:t>l</a:t>
            </a:r>
            <a:r>
              <a:rPr lang="da-DK" sz="1800" dirty="0" err="1"/>
              <a:t>etbanead</a:t>
            </a:r>
            <a:r>
              <a:rPr lang="da-DK" dirty="0" err="1"/>
              <a:t>m</a:t>
            </a:r>
            <a:r>
              <a:rPr lang="da-DK" dirty="0"/>
              <a:t>.</a:t>
            </a:r>
            <a:r>
              <a:rPr lang="da-DK" sz="1800" dirty="0"/>
              <a:t>, </a:t>
            </a:r>
            <a:r>
              <a:rPr lang="da-DK" sz="1800" dirty="0" err="1"/>
              <a:t>togadm</a:t>
            </a:r>
            <a:r>
              <a:rPr lang="da-DK" sz="1800" dirty="0"/>
              <a:t>. &amp; </a:t>
            </a:r>
            <a:r>
              <a:rPr lang="da-DK" sz="1800" dirty="0" err="1"/>
              <a:t>handicapadm</a:t>
            </a:r>
            <a:r>
              <a:rPr lang="da-DK" sz="1800" dirty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/>
              <a:t>Samlet forbrug 115,4 mio. kr.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 err="1"/>
              <a:t>Mindreforbrug</a:t>
            </a:r>
            <a:r>
              <a:rPr lang="da-DK" sz="1400" dirty="0"/>
              <a:t> på 9,9 mio. kr. videreføres til 2023 og anvendes til: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sz="1400" dirty="0"/>
              <a:t>Renovering af Kundecenter på Aarhus Rutebilstation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sz="1400" dirty="0"/>
              <a:t>Digitalisering af Rejsegaranti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sz="1400" dirty="0"/>
              <a:t>Indretning af IT til mødelokaler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sz="1400" dirty="0"/>
              <a:t>Fly High udvidelse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sz="1400" dirty="0"/>
              <a:t>Gen-investering i realtidssystem</a:t>
            </a:r>
          </a:p>
          <a:p>
            <a:pPr marL="288000" lvl="1" indent="0">
              <a:buNone/>
            </a:pPr>
            <a:endParaRPr lang="da-DK" sz="1400" dirty="0"/>
          </a:p>
          <a:p>
            <a:pPr marL="288000" lvl="1" indent="0">
              <a:buNone/>
            </a:pPr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5CA8740-39F0-12E0-B401-1362EC19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Trafikselskabet</a:t>
            </a:r>
            <a:br>
              <a:rPr lang="da-DK" dirty="0"/>
            </a:br>
            <a:r>
              <a:rPr lang="da-DK" dirty="0"/>
              <a:t>Regnskab 2022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F481E38-A74C-ED9B-FF68-4F089CD3C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362" y="3168559"/>
            <a:ext cx="6572638" cy="287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19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93646593-F1E1-D8DE-F7C2-2AB886795E5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D8C91FB-9018-D8C5-4D57-6487493E14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844B3FE-8005-713E-D83A-A9804656AC6D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288000" lvl="1" indent="0">
              <a:buNone/>
            </a:pPr>
            <a:r>
              <a:rPr lang="da-DK" dirty="0"/>
              <a:t>Fra tidligere års overskud overføres 15,2 mio. kr. som er fastlagt til igangværende projekter. </a:t>
            </a:r>
          </a:p>
          <a:p>
            <a:pPr marL="288000" lvl="1" indent="0">
              <a:buNone/>
            </a:pPr>
            <a:endParaRPr lang="da-DK" dirty="0"/>
          </a:p>
          <a:p>
            <a:pPr marL="288000" lvl="1" indent="0">
              <a:buNone/>
            </a:pPr>
            <a:r>
              <a:rPr lang="da-DK" dirty="0"/>
              <a:t>Her kan bl.a. nævnes nedenstående:</a:t>
            </a:r>
          </a:p>
          <a:p>
            <a:pPr marL="288000" lvl="1" indent="0">
              <a:buNone/>
            </a:pPr>
            <a:endParaRPr lang="da-DK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Flexharmonisering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Forbedringer af publikumsfaciliteter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Lokaleforbedringer Midttrafik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Digitalisering af billetkontrol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Visionsproces for hubs</a:t>
            </a:r>
          </a:p>
          <a:p>
            <a:pPr marL="288000" lvl="1" indent="0">
              <a:buNone/>
            </a:pPr>
            <a:endParaRPr lang="da-DK" sz="1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5CA8740-39F0-12E0-B401-1362EC19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Trafikselskabet</a:t>
            </a:r>
            <a:br>
              <a:rPr lang="da-DK" dirty="0"/>
            </a:br>
            <a:r>
              <a:rPr lang="da-DK" dirty="0"/>
              <a:t>Regnskab 2022</a:t>
            </a:r>
          </a:p>
        </p:txBody>
      </p:sp>
    </p:spTree>
    <p:extLst>
      <p:ext uri="{BB962C8B-B14F-4D97-AF65-F5344CB8AC3E}">
        <p14:creationId xmlns:p14="http://schemas.microsoft.com/office/powerpoint/2010/main" val="1459086528"/>
      </p:ext>
    </p:extLst>
  </p:cSld>
  <p:clrMapOvr>
    <a:masterClrMapping/>
  </p:clrMapOvr>
</p:sld>
</file>

<file path=ppt/theme/theme1.xml><?xml version="1.0" encoding="utf-8"?>
<a:theme xmlns:a="http://schemas.openxmlformats.org/drawingml/2006/main" name="Midttrafik tema">
  <a:themeElements>
    <a:clrScheme name="Midttrafik">
      <a:dk1>
        <a:sysClr val="windowText" lastClr="000000"/>
      </a:dk1>
      <a:lt1>
        <a:sysClr val="window" lastClr="FFFFFF"/>
      </a:lt1>
      <a:dk2>
        <a:srgbClr val="DACDCC"/>
      </a:dk2>
      <a:lt2>
        <a:srgbClr val="E9D7A4"/>
      </a:lt2>
      <a:accent1>
        <a:srgbClr val="9B1C18"/>
      </a:accent1>
      <a:accent2>
        <a:srgbClr val="5C656F"/>
      </a:accent2>
      <a:accent3>
        <a:srgbClr val="A1BABC"/>
      </a:accent3>
      <a:accent4>
        <a:srgbClr val="D3DADF"/>
      </a:accent4>
      <a:accent5>
        <a:srgbClr val="96A4AE"/>
      </a:accent5>
      <a:accent6>
        <a:srgbClr val="96B0C0"/>
      </a:accent6>
      <a:hlink>
        <a:srgbClr val="5C656F"/>
      </a:hlink>
      <a:folHlink>
        <a:srgbClr val="5C656F"/>
      </a:folHlink>
    </a:clrScheme>
    <a:fontScheme name="Midttrafik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T_PowerPoint_16_9.potx" id="{A1E22450-6804-4C8B-8C3D-3CBFAF870F9F}" vid="{382479E8-C27A-4AC4-B31B-CAF9981FA1DF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MT_PowerPoint_16_9</Template>
  <TotalTime>435</TotalTime>
  <Words>1064</Words>
  <Application>Microsoft Office PowerPoint</Application>
  <PresentationFormat>Widescreen</PresentationFormat>
  <Paragraphs>181</Paragraphs>
  <Slides>32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32</vt:i4>
      </vt:variant>
    </vt:vector>
  </HeadingPairs>
  <TitlesOfParts>
    <vt:vector size="37" baseType="lpstr">
      <vt:lpstr>Arial</vt:lpstr>
      <vt:lpstr>Calibri</vt:lpstr>
      <vt:lpstr>Georgia</vt:lpstr>
      <vt:lpstr>Verdana</vt:lpstr>
      <vt:lpstr>Midttrafik tema</vt:lpstr>
      <vt:lpstr>Bestillermøde 2023</vt:lpstr>
      <vt:lpstr>Agenda</vt:lpstr>
      <vt:lpstr>Velkommen</vt:lpstr>
      <vt:lpstr>Velkommen</vt:lpstr>
      <vt:lpstr>Revideret budget 2023</vt:lpstr>
      <vt:lpstr>Revideret budget 2023</vt:lpstr>
      <vt:lpstr>Trafikselskabet</vt:lpstr>
      <vt:lpstr>Trafikselskabet Regnskab 2022</vt:lpstr>
      <vt:lpstr>Trafikselskabet Regnskab 2022</vt:lpstr>
      <vt:lpstr>Forventede Besparelser budget 2023</vt:lpstr>
      <vt:lpstr>Trafikselskabet Budget 2024</vt:lpstr>
      <vt:lpstr>Trafikselskabet Budget 2024 </vt:lpstr>
      <vt:lpstr>Trafikselskabet Budget 2024 </vt:lpstr>
      <vt:lpstr>Flextrafik</vt:lpstr>
      <vt:lpstr>PowerPoint-præsentation</vt:lpstr>
      <vt:lpstr>PowerPoint-præsentation</vt:lpstr>
      <vt:lpstr>PowerPoint-præsentation</vt:lpstr>
      <vt:lpstr>Busudgifter</vt:lpstr>
      <vt:lpstr>Busudgifter Revideret budget 2023</vt:lpstr>
      <vt:lpstr>Busudgifter Forventet regnskab 2023</vt:lpstr>
      <vt:lpstr>Busudgifter Indeks 2023</vt:lpstr>
      <vt:lpstr>Busudgifter Budget 2024</vt:lpstr>
      <vt:lpstr>Busudgifter Køreplantimer</vt:lpstr>
      <vt:lpstr>Busudgifter Indeks 2024</vt:lpstr>
      <vt:lpstr>Forsinkelse i levering af busser</vt:lpstr>
      <vt:lpstr>BusIndtægter</vt:lpstr>
      <vt:lpstr>BusIndtægter Forventet regnskab 2023</vt:lpstr>
      <vt:lpstr>BusIndtægter Budget 2024</vt:lpstr>
      <vt:lpstr>Busindtægter Budget 2024</vt:lpstr>
      <vt:lpstr>BusIndtægter Budget 2024 – Takststigning</vt:lpstr>
      <vt:lpstr>BUSIndtægter Overslagsår</vt:lpstr>
      <vt:lpstr>Spørgsmål?</vt:lpstr>
    </vt:vector>
  </TitlesOfParts>
  <Company>Midttrafik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Bestillermøde 2023</dc:title>
  <dc:creator>Tim Callesen</dc:creator>
  <cp:lastModifiedBy>Karin Nørkjær Christensen</cp:lastModifiedBy>
  <cp:revision>27</cp:revision>
  <cp:lastPrinted>2023-06-15T08:49:40Z</cp:lastPrinted>
  <dcterms:created xsi:type="dcterms:W3CDTF">2023-06-09T10:09:08Z</dcterms:created>
  <dcterms:modified xsi:type="dcterms:W3CDTF">2023-06-16T06:46:22Z</dcterms:modified>
</cp:coreProperties>
</file>